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513" r:id="rId3"/>
    <p:sldId id="998" r:id="rId4"/>
    <p:sldId id="1215" r:id="rId5"/>
    <p:sldId id="1195" r:id="rId6"/>
    <p:sldId id="1216" r:id="rId7"/>
    <p:sldId id="1218" r:id="rId8"/>
    <p:sldId id="1229" r:id="rId9"/>
    <p:sldId id="1002" r:id="rId10"/>
    <p:sldId id="1003" r:id="rId11"/>
    <p:sldId id="1261" r:id="rId12"/>
    <p:sldId id="1004" r:id="rId13"/>
    <p:sldId id="1180" r:id="rId14"/>
    <p:sldId id="1006" r:id="rId15"/>
    <p:sldId id="1007" r:id="rId16"/>
    <p:sldId id="1008" r:id="rId17"/>
    <p:sldId id="1009" r:id="rId18"/>
    <p:sldId id="1010" r:id="rId19"/>
    <p:sldId id="1011" r:id="rId20"/>
    <p:sldId id="1012" r:id="rId21"/>
    <p:sldId id="1013" r:id="rId22"/>
    <p:sldId id="1014" r:id="rId23"/>
    <p:sldId id="1262" r:id="rId24"/>
    <p:sldId id="1017" r:id="rId25"/>
    <p:sldId id="1214" r:id="rId26"/>
    <p:sldId id="1199" r:id="rId27"/>
    <p:sldId id="1221" r:id="rId28"/>
    <p:sldId id="1023" r:id="rId29"/>
    <p:sldId id="1024" r:id="rId30"/>
    <p:sldId id="1025" r:id="rId31"/>
    <p:sldId id="1026" r:id="rId32"/>
    <p:sldId id="1027" r:id="rId33"/>
    <p:sldId id="1263" r:id="rId34"/>
    <p:sldId id="1029" r:id="rId35"/>
    <p:sldId id="1030" r:id="rId36"/>
    <p:sldId id="1225" r:id="rId37"/>
    <p:sldId id="1226" r:id="rId38"/>
    <p:sldId id="1264" r:id="rId39"/>
    <p:sldId id="1235" r:id="rId40"/>
    <p:sldId id="1238" r:id="rId41"/>
    <p:sldId id="1239" r:id="rId42"/>
    <p:sldId id="1230" r:id="rId43"/>
    <p:sldId id="1240" r:id="rId44"/>
    <p:sldId id="1237" r:id="rId45"/>
    <p:sldId id="1243" r:id="rId46"/>
    <p:sldId id="1242" r:id="rId47"/>
    <p:sldId id="1089" r:id="rId48"/>
    <p:sldId id="1241" r:id="rId49"/>
    <p:sldId id="1265" r:id="rId50"/>
    <p:sldId id="1091" r:id="rId51"/>
    <p:sldId id="1092" r:id="rId52"/>
    <p:sldId id="1093" r:id="rId53"/>
    <p:sldId id="1097" r:id="rId54"/>
    <p:sldId id="1188" r:id="rId55"/>
    <p:sldId id="1102" r:id="rId56"/>
    <p:sldId id="1189" r:id="rId57"/>
    <p:sldId id="1104" r:id="rId58"/>
    <p:sldId id="1190" r:id="rId59"/>
    <p:sldId id="1192" r:id="rId60"/>
    <p:sldId id="1266" r:id="rId61"/>
    <p:sldId id="1244" r:id="rId62"/>
    <p:sldId id="1114" r:id="rId63"/>
    <p:sldId id="1116" r:id="rId64"/>
    <p:sldId id="1247" r:id="rId65"/>
    <p:sldId id="1220" r:id="rId66"/>
    <p:sldId id="1267" r:id="rId67"/>
    <p:sldId id="1204" r:id="rId68"/>
    <p:sldId id="1227" r:id="rId69"/>
    <p:sldId id="1248" r:id="rId70"/>
    <p:sldId id="1269" r:id="rId71"/>
    <p:sldId id="1270" r:id="rId72"/>
    <p:sldId id="1249" r:id="rId73"/>
    <p:sldId id="1141" r:id="rId74"/>
    <p:sldId id="1145" r:id="rId75"/>
    <p:sldId id="1272" r:id="rId76"/>
    <p:sldId id="1251" r:id="rId77"/>
    <p:sldId id="1254" r:id="rId78"/>
    <p:sldId id="1150" r:id="rId79"/>
    <p:sldId id="1255" r:id="rId80"/>
    <p:sldId id="1268" r:id="rId81"/>
    <p:sldId id="1154" r:id="rId82"/>
    <p:sldId id="1155" r:id="rId83"/>
    <p:sldId id="1156" r:id="rId84"/>
    <p:sldId id="1207" r:id="rId85"/>
    <p:sldId id="1157" r:id="rId86"/>
    <p:sldId id="1158" r:id="rId87"/>
    <p:sldId id="1159" r:id="rId88"/>
    <p:sldId id="1161" r:id="rId89"/>
    <p:sldId id="1163" r:id="rId90"/>
    <p:sldId id="1223" r:id="rId91"/>
    <p:sldId id="1224" r:id="rId92"/>
    <p:sldId id="1210" r:id="rId93"/>
    <p:sldId id="1211" r:id="rId94"/>
    <p:sldId id="1178" r:id="rId95"/>
    <p:sldId id="1209" r:id="rId96"/>
    <p:sldId id="1208" r:id="rId97"/>
    <p:sldId id="12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89626"/>
  </p:normalViewPr>
  <p:slideViewPr>
    <p:cSldViewPr snapToGrid="0">
      <p:cViewPr varScale="1">
        <p:scale>
          <a:sx n="89" d="100"/>
          <a:sy n="89" d="100"/>
        </p:scale>
        <p:origin x="176" y="280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10/18/22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10/18/22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386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(String) and regexp class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(String) and regexp class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55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20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37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09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02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Note that the parse tree lists only non-terminals.  varName, Constant, and op don</a:t>
            </a:r>
            <a:r>
              <a:rPr lang="fr-FR" baseline="0" dirty="0"/>
              <a:t>’</a:t>
            </a:r>
            <a:r>
              <a:rPr lang="en-US" baseline="0" dirty="0"/>
              <a:t>t appear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94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1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96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98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79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8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82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30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327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27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37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20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93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90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4572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56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250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7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80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96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02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8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435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270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split (String) and regexp class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17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723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169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092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9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635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181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7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8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10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10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5s6Z6RAto_akneU1MhLeHlcdAgU38nvuXbZdKE9luWbMt0A/viewform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770121"/>
          </a:xfrm>
        </p:spPr>
        <p:txBody>
          <a:bodyPr/>
          <a:lstStyle/>
          <a:p>
            <a:r>
              <a:rPr lang="en-US" dirty="0"/>
              <a:t>Compiler I: Parsing</a:t>
            </a:r>
          </a:p>
        </p:txBody>
      </p:sp>
    </p:spTree>
    <p:extLst>
      <p:ext uri="{BB962C8B-B14F-4D97-AF65-F5344CB8AC3E}">
        <p14:creationId xmlns:p14="http://schemas.microsoft.com/office/powerpoint/2010/main" val="98309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Compiler I / Syntax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414" y="1214609"/>
            <a:ext cx="3631885" cy="3973878"/>
          </a:xfrm>
        </p:spPr>
        <p:txBody>
          <a:bodyPr>
            <a:no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Take home lessons: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Tokenizing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Grammars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Parsing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Parse trees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XML / mark-up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Handling structured data files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59DDBB-2CC0-2044-B22F-2EC8ABB04471}"/>
              </a:ext>
            </a:extLst>
          </p:cNvPr>
          <p:cNvGrpSpPr/>
          <p:nvPr/>
        </p:nvGrpSpPr>
        <p:grpSpPr>
          <a:xfrm>
            <a:off x="4318623" y="1774209"/>
            <a:ext cx="3360026" cy="2606722"/>
            <a:chOff x="4632523" y="2565782"/>
            <a:chExt cx="3360026" cy="2606722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C044C391-BC7F-DB43-9ED1-33611647793E}"/>
                </a:ext>
              </a:extLst>
            </p:cNvPr>
            <p:cNvSpPr/>
            <p:nvPr/>
          </p:nvSpPr>
          <p:spPr>
            <a:xfrm>
              <a:off x="4632523" y="2565782"/>
              <a:ext cx="339634" cy="2606722"/>
            </a:xfrm>
            <a:prstGeom prst="rightBrace">
              <a:avLst>
                <a:gd name="adj1" fmla="val 4294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538343A0-2CB0-C542-86CB-127741D7E986}"/>
                </a:ext>
              </a:extLst>
            </p:cNvPr>
            <p:cNvSpPr txBox="1">
              <a:spLocks/>
            </p:cNvSpPr>
            <p:nvPr/>
          </p:nvSpPr>
          <p:spPr>
            <a:xfrm>
              <a:off x="5177127" y="3385598"/>
              <a:ext cx="2815422" cy="4835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800" dirty="0">
                  <a:ea typeface="宋体"/>
                </a:rPr>
                <a:t>Common techniques in numerous applications and R&amp;D projects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68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507943" y="239230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396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Tokenizing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6447" y="2192733"/>
            <a:ext cx="2138026" cy="1818141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1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Tokenizing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0800000">
            <a:off x="7134495" y="1956184"/>
            <a:ext cx="317493" cy="427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0800000">
            <a:off x="2837834" y="3495161"/>
            <a:ext cx="317493" cy="427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66447" y="2192733"/>
            <a:ext cx="2138026" cy="1818141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24484" y="4465432"/>
            <a:ext cx="7850310" cy="1518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u="sng" dirty="0">
                <a:ea typeface="宋体"/>
              </a:rPr>
              <a:t>Plan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ea typeface="宋体"/>
              </a:rPr>
              <a:t>Develop a tokenizer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ea typeface="宋体"/>
              </a:rPr>
              <a:t>Develop a program that tests the tokenizer by generating structured XML output that represents the source code’s </a:t>
            </a:r>
            <a:r>
              <a:rPr lang="en-US" sz="2000" i="1" dirty="0">
                <a:ea typeface="宋体"/>
              </a:rPr>
              <a:t>tokens</a:t>
            </a:r>
            <a:endParaRPr lang="en-US" sz="2000" dirty="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0138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98948" y="977811"/>
            <a:ext cx="2637523" cy="1935718"/>
            <a:chOff x="798948" y="977811"/>
            <a:chExt cx="2637523" cy="1935718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850764" y="1305607"/>
              <a:ext cx="2585707" cy="16079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Aft>
                  <a:spcPts val="300"/>
                </a:spcAft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if (x &lt; 0)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// gets the sign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   let sign = "negative";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798948" y="97781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Prog.jack </a:t>
              </a:r>
              <a:r>
                <a:rPr lang="en-US" sz="1400" dirty="0">
                  <a:latin typeface="Times New Roman"/>
                  <a:cs typeface="Times New Roman"/>
                </a:rPr>
                <a:t>(input)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</a:t>
            </a:r>
            <a:endParaRPr lang="en-US" sz="2000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908324" y="3282354"/>
            <a:ext cx="1179783" cy="689146"/>
          </a:xfrm>
          <a:prstGeom prst="wedgeRoundRectCallout">
            <a:avLst>
              <a:gd name="adj1" fmla="val 19548"/>
              <a:gd name="adj2" fmla="val -1218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6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stream of characters</a:t>
            </a:r>
            <a:endParaRPr lang="fr-FR" altLang="zh-CN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98948" y="5075111"/>
            <a:ext cx="7838536" cy="130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Lexicon = a group of valid tokens</a:t>
            </a:r>
          </a:p>
          <a:p>
            <a:pPr>
              <a:spcBef>
                <a:spcPts val="120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Each programming language specifies its lexicon.</a:t>
            </a:r>
            <a:endParaRPr lang="fr-FR" altLang="zh-CN" sz="20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ea typeface="宋体"/>
            </a:endParaRP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07155" y="886186"/>
            <a:ext cx="3359340" cy="4188925"/>
            <a:chOff x="3207155" y="886186"/>
            <a:chExt cx="3359340" cy="4188925"/>
          </a:xfrm>
        </p:grpSpPr>
        <p:grpSp>
          <p:nvGrpSpPr>
            <p:cNvPr id="4" name="Group 3"/>
            <p:cNvGrpSpPr/>
            <p:nvPr/>
          </p:nvGrpSpPr>
          <p:grpSpPr>
            <a:xfrm>
              <a:off x="3207155" y="886186"/>
              <a:ext cx="2980419" cy="3693296"/>
              <a:chOff x="3207155" y="886186"/>
              <a:chExt cx="2980419" cy="3693296"/>
            </a:xfrm>
          </p:grpSpPr>
          <p:sp>
            <p:nvSpPr>
              <p:cNvPr id="13" name="Text Box 3"/>
              <p:cNvSpPr txBox="1">
                <a:spLocks noChangeArrowheads="1"/>
              </p:cNvSpPr>
              <p:nvPr/>
            </p:nvSpPr>
            <p:spPr bwMode="auto">
              <a:xfrm>
                <a:off x="4603100" y="1243223"/>
                <a:ext cx="1528980" cy="333625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52000" tIns="97200" rIns="0" bIns="972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if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(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x</a:t>
                </a: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&lt;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0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{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let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sign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=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"</a:t>
                </a:r>
                <a:r>
                  <a:rPr lang="en-US" sz="1200" dirty="0">
                    <a:latin typeface="Consolas"/>
                    <a:cs typeface="Consolas"/>
                  </a:rPr>
                  <a:t>negative</a:t>
                </a: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"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;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}</a:t>
                </a:r>
                <a:endParaRPr lang="en-US" sz="12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algn="just">
                  <a:spcAft>
                    <a:spcPts val="300"/>
                  </a:spcAft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... </a:t>
                </a:r>
              </a:p>
              <a:p>
                <a:pPr algn="just">
                  <a:spcAft>
                    <a:spcPts val="300"/>
                  </a:spcAft>
                  <a:defRPr/>
                </a:pPr>
                <a:endParaRPr lang="en-US" sz="12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28165" y="886186"/>
                <a:ext cx="1559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tokenized input</a:t>
                </a:r>
              </a:p>
            </p:txBody>
          </p:sp>
          <p:sp>
            <p:nvSpPr>
              <p:cNvPr id="18" name="Right Arrow 17"/>
              <p:cNvSpPr/>
              <p:nvPr/>
            </p:nvSpPr>
            <p:spPr>
              <a:xfrm>
                <a:off x="3207155" y="2179822"/>
                <a:ext cx="1436806" cy="783371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8000" rIns="0" rtlCol="0" anchor="ctr"/>
              <a:lstStyle/>
              <a:p>
                <a:pPr algn="ctr">
                  <a:lnSpc>
                    <a:spcPts val="152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tokenizing</a:t>
                </a:r>
              </a:p>
            </p:txBody>
          </p:sp>
        </p:grpSp>
        <p:sp>
          <p:nvSpPr>
            <p:cNvPr id="23" name="Rounded Rectangular Callout 22"/>
            <p:cNvSpPr/>
            <p:nvPr/>
          </p:nvSpPr>
          <p:spPr>
            <a:xfrm>
              <a:off x="5407869" y="4402607"/>
              <a:ext cx="1158626" cy="672504"/>
            </a:xfrm>
            <a:prstGeom prst="wedgeRoundRectCallout">
              <a:avLst>
                <a:gd name="adj1" fmla="val -22687"/>
                <a:gd name="adj2" fmla="val -10860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600"/>
                </a:spcBef>
              </a:pPr>
              <a:r>
                <a:rPr lang="en-US" altLang="zh-CN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stream of tokens</a:t>
              </a:r>
              <a:endParaRPr lang="fr-FR" altLang="zh-CN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25403A-7C08-1640-BA8C-091ABD94F38B}"/>
              </a:ext>
            </a:extLst>
          </p:cNvPr>
          <p:cNvGrpSpPr/>
          <p:nvPr/>
        </p:nvGrpSpPr>
        <p:grpSpPr>
          <a:xfrm>
            <a:off x="5809983" y="1850699"/>
            <a:ext cx="3006472" cy="1303848"/>
            <a:chOff x="5809983" y="1850699"/>
            <a:chExt cx="3006472" cy="1303848"/>
          </a:xfrm>
        </p:grpSpPr>
        <p:sp>
          <p:nvSpPr>
            <p:cNvPr id="17" name="Right Arrow 16"/>
            <p:cNvSpPr/>
            <p:nvPr/>
          </p:nvSpPr>
          <p:spPr>
            <a:xfrm>
              <a:off x="5809983" y="2202960"/>
              <a:ext cx="1322730" cy="760233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compiler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7285351" y="1850699"/>
              <a:ext cx="1531104" cy="13038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altLang="zh-CN" sz="1800" dirty="0">
                  <a:ea typeface="宋体"/>
                </a:rPr>
                <a:t>The tokens</a:t>
              </a:r>
              <a:br>
                <a:rPr lang="en-US" altLang="zh-CN" sz="1800" dirty="0">
                  <a:ea typeface="宋体"/>
                </a:rPr>
              </a:br>
              <a:r>
                <a:rPr lang="en-US" altLang="zh-CN" sz="1800" dirty="0">
                  <a:ea typeface="宋体"/>
                </a:rPr>
                <a:t>are the “atoms” on which the compiler operates</a:t>
              </a:r>
            </a:p>
            <a:p>
              <a:pPr marL="0" indent="0">
                <a:spcBef>
                  <a:spcPts val="1600"/>
                </a:spcBef>
                <a:buNone/>
              </a:pPr>
              <a:endParaRPr lang="en-US" sz="2000" dirty="0"/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29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lexicon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88243" y="3469836"/>
            <a:ext cx="3928463" cy="2661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sz="2000" dirty="0">
                <a:ea typeface="宋体"/>
              </a:rPr>
              <a:t>keywords</a:t>
            </a:r>
          </a:p>
          <a:p>
            <a:pPr>
              <a:spcBef>
                <a:spcPts val="1800"/>
              </a:spcBef>
            </a:pPr>
            <a:r>
              <a:rPr lang="en-US" altLang="zh-CN" sz="2000" dirty="0">
                <a:ea typeface="宋体"/>
              </a:rPr>
              <a:t>symbols</a:t>
            </a:r>
          </a:p>
          <a:p>
            <a:pPr>
              <a:spcBef>
                <a:spcPts val="1800"/>
              </a:spcBef>
            </a:pPr>
            <a:r>
              <a:rPr lang="en-US" altLang="zh-CN" sz="2000" dirty="0">
                <a:ea typeface="宋体"/>
              </a:rPr>
              <a:t>integers</a:t>
            </a:r>
          </a:p>
          <a:p>
            <a:pPr>
              <a:spcBef>
                <a:spcPts val="1800"/>
              </a:spcBef>
            </a:pPr>
            <a:r>
              <a:rPr lang="en-US" altLang="zh-CN" sz="2000" dirty="0">
                <a:ea typeface="宋体"/>
              </a:rPr>
              <a:t>strings</a:t>
            </a:r>
          </a:p>
          <a:p>
            <a:pPr>
              <a:spcBef>
                <a:spcPts val="1800"/>
              </a:spcBef>
            </a:pPr>
            <a:r>
              <a:rPr lang="en-US" altLang="zh-CN" sz="2000" dirty="0">
                <a:ea typeface="宋体"/>
              </a:rPr>
              <a:t>identifiers</a:t>
            </a:r>
          </a:p>
          <a:p>
            <a:pPr>
              <a:spcBef>
                <a:spcPts val="1800"/>
              </a:spcBef>
            </a:pPr>
            <a:endParaRPr lang="en-US" altLang="zh-CN" sz="2000" dirty="0">
              <a:ea typeface="宋体"/>
            </a:endParaRPr>
          </a:p>
          <a:p>
            <a:pPr>
              <a:spcBef>
                <a:spcPts val="18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2000" dirty="0"/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540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lexicon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11867" y="3364400"/>
            <a:ext cx="3960064" cy="3020621"/>
          </a:xfrm>
          <a:prstGeom prst="rect">
            <a:avLst/>
          </a:prstGeom>
          <a:noFill/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u="sng" dirty="0">
                <a:ea typeface="宋体"/>
              </a:rPr>
              <a:t>keyword:</a:t>
            </a:r>
            <a:r>
              <a:rPr lang="en-US" sz="1200" dirty="0">
                <a:ea typeface="宋体"/>
              </a:rPr>
              <a:t>    '</a:t>
            </a:r>
            <a:r>
              <a:rPr lang="en-US" sz="1200" dirty="0">
                <a:latin typeface="Consolas"/>
                <a:ea typeface="宋体"/>
                <a:cs typeface="Consolas"/>
              </a:rPr>
              <a:t>class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constructor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function</a:t>
            </a:r>
            <a:r>
              <a:rPr lang="en-US" sz="1200" dirty="0">
                <a:ea typeface="宋体"/>
              </a:rPr>
              <a:t>' |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method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field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static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int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char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boolean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void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true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false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null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this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let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do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if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else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while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return</a:t>
            </a:r>
            <a:r>
              <a:rPr lang="en-US" sz="1200" dirty="0">
                <a:ea typeface="宋体"/>
              </a:rPr>
              <a:t>’	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symbol:</a:t>
            </a:r>
            <a:r>
              <a:rPr lang="fr-FR" sz="1200" dirty="0">
                <a:ea typeface="宋体"/>
              </a:rPr>
              <a:t>     '</a:t>
            </a:r>
            <a:r>
              <a:rPr lang="fr-FR" sz="1200" dirty="0">
                <a:latin typeface="Consolas"/>
                <a:ea typeface="宋体"/>
              </a:rPr>
              <a:t>{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}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(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)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[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]</a:t>
            </a:r>
            <a:r>
              <a:rPr lang="fr-FR" sz="1200" dirty="0">
                <a:ea typeface="宋体"/>
              </a:rPr>
              <a:t>' | '. ' | ', ' | '; ' | '</a:t>
            </a:r>
            <a:r>
              <a:rPr lang="fr-FR" sz="1200" dirty="0">
                <a:latin typeface="Consolas"/>
                <a:ea typeface="宋体"/>
              </a:rPr>
              <a:t>+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-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*</a:t>
            </a:r>
            <a:r>
              <a:rPr lang="fr-FR" sz="1200" dirty="0">
                <a:ea typeface="宋体"/>
              </a:rPr>
              <a:t>' |  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'</a:t>
            </a:r>
            <a:r>
              <a:rPr lang="fr-FR" sz="1200" dirty="0">
                <a:latin typeface="Consolas"/>
                <a:ea typeface="宋体"/>
              </a:rPr>
              <a:t>/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&amp;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|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&lt;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&gt;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=</a:t>
            </a:r>
            <a:r>
              <a:rPr lang="fr-FR" sz="1200" dirty="0">
                <a:ea typeface="宋体"/>
              </a:rPr>
              <a:t>' | '~'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integerConstant:</a:t>
            </a:r>
            <a:r>
              <a:rPr lang="fr-FR" sz="1200" dirty="0">
                <a:ea typeface="宋体"/>
              </a:rPr>
              <a:t>   a decimal number in the range 0 ... 32767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StringConstant:</a:t>
            </a:r>
            <a:r>
              <a:rPr lang="fr-FR" sz="1200" dirty="0">
                <a:ea typeface="宋体"/>
              </a:rPr>
              <a:t>  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 a sequence of Unicode characters,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             not including double quote or newline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	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identifier:</a:t>
            </a:r>
            <a:r>
              <a:rPr lang="fr-FR" sz="1200" dirty="0">
                <a:ea typeface="宋体"/>
              </a:rPr>
              <a:t>   a sequence of letters, digits, and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underscore ( '</a:t>
            </a:r>
            <a:r>
              <a:rPr lang="fr-FR" sz="1200" b="1" dirty="0">
                <a:latin typeface="Consolas"/>
                <a:ea typeface="宋体"/>
                <a:cs typeface="Consolas"/>
              </a:rPr>
              <a:t>_</a:t>
            </a:r>
            <a:r>
              <a:rPr lang="fr-FR" sz="1200" dirty="0">
                <a:ea typeface="宋体"/>
              </a:rPr>
              <a:t>' ) not starting with a digit.	</a:t>
            </a:r>
            <a:endParaRPr lang="fr-FR" altLang="zh-CN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402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1867" y="3364400"/>
            <a:ext cx="3960064" cy="3020621"/>
          </a:xfrm>
          <a:prstGeom prst="rect">
            <a:avLst/>
          </a:prstGeom>
          <a:noFill/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u="sng" dirty="0">
                <a:ea typeface="宋体"/>
              </a:rPr>
              <a:t>keyword:</a:t>
            </a:r>
            <a:r>
              <a:rPr lang="en-US" sz="1200" dirty="0">
                <a:ea typeface="宋体"/>
              </a:rPr>
              <a:t>    '</a:t>
            </a:r>
            <a:r>
              <a:rPr lang="en-US" sz="1200" dirty="0">
                <a:latin typeface="Consolas"/>
                <a:ea typeface="宋体"/>
                <a:cs typeface="Consolas"/>
              </a:rPr>
              <a:t>class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constructor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function</a:t>
            </a:r>
            <a:r>
              <a:rPr lang="en-US" sz="1200" dirty="0">
                <a:ea typeface="宋体"/>
              </a:rPr>
              <a:t>' |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method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field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static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int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char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boolean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void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true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false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null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this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let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do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if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else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while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return</a:t>
            </a:r>
            <a:r>
              <a:rPr lang="en-US" sz="1200" dirty="0">
                <a:ea typeface="宋体"/>
              </a:rPr>
              <a:t>’	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symbol:</a:t>
            </a:r>
            <a:r>
              <a:rPr lang="fr-FR" sz="1200" dirty="0">
                <a:ea typeface="宋体"/>
              </a:rPr>
              <a:t>     '</a:t>
            </a:r>
            <a:r>
              <a:rPr lang="fr-FR" sz="1200" dirty="0">
                <a:latin typeface="Consolas"/>
                <a:ea typeface="宋体"/>
              </a:rPr>
              <a:t>{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}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(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)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[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]</a:t>
            </a:r>
            <a:r>
              <a:rPr lang="fr-FR" sz="1200" dirty="0">
                <a:ea typeface="宋体"/>
              </a:rPr>
              <a:t>' | '. ' | ', ' | '; ' | '</a:t>
            </a:r>
            <a:r>
              <a:rPr lang="fr-FR" sz="1200" dirty="0">
                <a:latin typeface="Consolas"/>
                <a:ea typeface="宋体"/>
              </a:rPr>
              <a:t>+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-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*</a:t>
            </a:r>
            <a:r>
              <a:rPr lang="fr-FR" sz="1200" dirty="0">
                <a:ea typeface="宋体"/>
              </a:rPr>
              <a:t>' |  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'</a:t>
            </a:r>
            <a:r>
              <a:rPr lang="fr-FR" sz="1200" dirty="0">
                <a:latin typeface="Consolas"/>
                <a:ea typeface="宋体"/>
              </a:rPr>
              <a:t>/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&amp;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|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&lt;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&gt;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=</a:t>
            </a:r>
            <a:r>
              <a:rPr lang="fr-FR" sz="1200" dirty="0">
                <a:ea typeface="宋体"/>
              </a:rPr>
              <a:t>' | '~'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integerConstant:</a:t>
            </a:r>
            <a:r>
              <a:rPr lang="fr-FR" sz="1200" dirty="0">
                <a:ea typeface="宋体"/>
              </a:rPr>
              <a:t>   a decimal number in the range 0 ... 32767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StringConstant:</a:t>
            </a:r>
            <a:r>
              <a:rPr lang="fr-FR" sz="1200" dirty="0">
                <a:ea typeface="宋体"/>
              </a:rPr>
              <a:t>  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 a sequence of Unicode characters,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             not including double quote or newline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	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identifier:</a:t>
            </a:r>
            <a:r>
              <a:rPr lang="fr-FR" sz="1200" dirty="0">
                <a:ea typeface="宋体"/>
              </a:rPr>
              <a:t>   a sequence of letters, digits, and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underscore ( '</a:t>
            </a:r>
            <a:r>
              <a:rPr lang="fr-FR" sz="1200" b="1" dirty="0">
                <a:latin typeface="Consolas"/>
                <a:ea typeface="宋体"/>
                <a:cs typeface="Consolas"/>
              </a:rPr>
              <a:t>_</a:t>
            </a:r>
            <a:r>
              <a:rPr lang="fr-FR" sz="1200" dirty="0">
                <a:ea typeface="宋体"/>
              </a:rPr>
              <a:t>' ) not starting with a digit.	</a:t>
            </a:r>
            <a:endParaRPr lang="fr-FR" altLang="zh-CN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59417" y="4874710"/>
            <a:ext cx="5652537" cy="276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Tokenizer services: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Checks if there are more tokens in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current token, and advances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token’s type</a:t>
            </a:r>
          </a:p>
          <a:p>
            <a:pPr marL="188913" indent="-188913">
              <a:spcBef>
                <a:spcPts val="600"/>
              </a:spcBef>
              <a:buClr>
                <a:schemeClr val="bg1"/>
              </a:buClr>
            </a:pPr>
            <a:r>
              <a:rPr lang="en-US" sz="1600" dirty="0"/>
              <a:t>(complete API, later)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34904" y="957825"/>
            <a:ext cx="5367797" cy="3737107"/>
            <a:chOff x="2834904" y="957825"/>
            <a:chExt cx="5367797" cy="3737107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22744" y="957825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output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2834904" y="2172581"/>
              <a:ext cx="1924513" cy="82909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TokenizerTest</a:t>
              </a:r>
            </a:p>
          </p:txBody>
        </p:sp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4747603" y="1291037"/>
              <a:ext cx="3455098" cy="34038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36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宋体"/>
                  <a:cs typeface="Consolas"/>
                </a:rPr>
                <a:t>...</a:t>
              </a:r>
            </a:p>
          </p:txBody>
        </p:sp>
      </p:grp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952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747603" y="1291037"/>
            <a:ext cx="3455098" cy="34038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" rIns="0" bIns="46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if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x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&lt;        </a:t>
            </a:r>
            <a:r>
              <a:rPr lang="en-US" sz="1200" dirty="0">
                <a:latin typeface="Consolas"/>
                <a:ea typeface="宋体"/>
                <a:cs typeface="Consolas"/>
              </a:rPr>
              <a:t>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&lt;intConst&gt;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0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&lt;/intConst&gt;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)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{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let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sign</a:t>
            </a:r>
            <a:r>
              <a:rPr lang="en-US" sz="1200" dirty="0">
                <a:latin typeface="Consolas"/>
                <a:ea typeface="宋体"/>
                <a:cs typeface="Consolas"/>
              </a:rPr>
              <a:t>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=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&lt;stringConst&gt;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negative</a:t>
            </a:r>
            <a:r>
              <a:rPr lang="en-US" sz="1200" dirty="0">
                <a:latin typeface="Consolas"/>
                <a:ea typeface="宋体"/>
                <a:cs typeface="Consolas"/>
              </a:rPr>
              <a:t> &lt;/stringConst&gt;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;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}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22744" y="957825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11867" y="3364400"/>
            <a:ext cx="3960064" cy="3020621"/>
          </a:xfrm>
          <a:prstGeom prst="rect">
            <a:avLst/>
          </a:prstGeom>
          <a:noFill/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u="sng" dirty="0">
                <a:ea typeface="宋体"/>
              </a:rPr>
              <a:t>keyword:</a:t>
            </a:r>
            <a:r>
              <a:rPr lang="en-US" sz="1200" dirty="0">
                <a:ea typeface="宋体"/>
              </a:rPr>
              <a:t>    '</a:t>
            </a:r>
            <a:r>
              <a:rPr lang="en-US" sz="1200" dirty="0">
                <a:latin typeface="Consolas"/>
                <a:ea typeface="宋体"/>
                <a:cs typeface="Consolas"/>
              </a:rPr>
              <a:t>class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constructor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function</a:t>
            </a:r>
            <a:r>
              <a:rPr lang="en-US" sz="1200" dirty="0">
                <a:ea typeface="宋体"/>
              </a:rPr>
              <a:t>' |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method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field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static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int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char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boolean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void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true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false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null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this</a:t>
            </a:r>
            <a:r>
              <a:rPr lang="en-US" sz="1200" dirty="0">
                <a:ea typeface="宋体"/>
              </a:rPr>
              <a:t>' |  '</a:t>
            </a:r>
            <a:r>
              <a:rPr lang="en-US" sz="1200" dirty="0">
                <a:latin typeface="Consolas"/>
                <a:ea typeface="宋体"/>
              </a:rPr>
              <a:t>let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do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if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else</a:t>
            </a:r>
            <a:r>
              <a:rPr lang="en-US" sz="1200" dirty="0">
                <a:ea typeface="宋体"/>
              </a:rPr>
              <a:t>' | </a:t>
            </a:r>
            <a:br>
              <a:rPr lang="en-US" sz="1200" dirty="0">
                <a:ea typeface="宋体"/>
              </a:rPr>
            </a:br>
            <a:r>
              <a:rPr lang="en-US" sz="1200" dirty="0">
                <a:ea typeface="宋体"/>
              </a:rPr>
              <a:t>                   '</a:t>
            </a:r>
            <a:r>
              <a:rPr lang="en-US" sz="1200" dirty="0">
                <a:latin typeface="Consolas"/>
                <a:ea typeface="宋体"/>
              </a:rPr>
              <a:t>while</a:t>
            </a:r>
            <a:r>
              <a:rPr lang="en-US" sz="1200" dirty="0">
                <a:ea typeface="宋体"/>
              </a:rPr>
              <a:t>' | '</a:t>
            </a:r>
            <a:r>
              <a:rPr lang="en-US" sz="1200" dirty="0">
                <a:latin typeface="Consolas"/>
                <a:ea typeface="宋体"/>
              </a:rPr>
              <a:t>return</a:t>
            </a:r>
            <a:r>
              <a:rPr lang="en-US" sz="1200" dirty="0">
                <a:ea typeface="宋体"/>
              </a:rPr>
              <a:t>’	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symbol:</a:t>
            </a:r>
            <a:r>
              <a:rPr lang="fr-FR" sz="1200" dirty="0">
                <a:ea typeface="宋体"/>
              </a:rPr>
              <a:t>     '</a:t>
            </a:r>
            <a:r>
              <a:rPr lang="fr-FR" sz="1200" dirty="0">
                <a:latin typeface="Consolas"/>
                <a:ea typeface="宋体"/>
              </a:rPr>
              <a:t>{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}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(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)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[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]</a:t>
            </a:r>
            <a:r>
              <a:rPr lang="fr-FR" sz="1200" dirty="0">
                <a:ea typeface="宋体"/>
              </a:rPr>
              <a:t>' | '. ' | ', ' | '; ' | '</a:t>
            </a:r>
            <a:r>
              <a:rPr lang="fr-FR" sz="1200" dirty="0">
                <a:latin typeface="Consolas"/>
                <a:ea typeface="宋体"/>
              </a:rPr>
              <a:t>+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-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*</a:t>
            </a:r>
            <a:r>
              <a:rPr lang="fr-FR" sz="1200" dirty="0">
                <a:ea typeface="宋体"/>
              </a:rPr>
              <a:t>' |  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'</a:t>
            </a:r>
            <a:r>
              <a:rPr lang="fr-FR" sz="1200" dirty="0">
                <a:latin typeface="Consolas"/>
                <a:ea typeface="宋体"/>
              </a:rPr>
              <a:t>/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&amp;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|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&lt;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&gt;</a:t>
            </a:r>
            <a:r>
              <a:rPr lang="fr-FR" sz="1200" dirty="0">
                <a:ea typeface="宋体"/>
              </a:rPr>
              <a:t>' | '</a:t>
            </a:r>
            <a:r>
              <a:rPr lang="fr-FR" sz="1200" dirty="0">
                <a:latin typeface="Consolas"/>
                <a:ea typeface="宋体"/>
              </a:rPr>
              <a:t>=</a:t>
            </a:r>
            <a:r>
              <a:rPr lang="fr-FR" sz="1200" dirty="0">
                <a:ea typeface="宋体"/>
              </a:rPr>
              <a:t>' | '~'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integerConstant:</a:t>
            </a:r>
            <a:r>
              <a:rPr lang="fr-FR" sz="1200" dirty="0">
                <a:ea typeface="宋体"/>
              </a:rPr>
              <a:t>   a decimal number in the range 0 ... 32767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StringConstant:</a:t>
            </a:r>
            <a:r>
              <a:rPr lang="fr-FR" sz="1200" dirty="0">
                <a:ea typeface="宋体"/>
              </a:rPr>
              <a:t>  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 a sequence of Unicode characters,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             not including double quote or newline '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ea typeface="宋体"/>
              </a:rPr>
              <a:t>'	</a:t>
            </a:r>
            <a:endParaRPr lang="fr-FR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200" u="sng" dirty="0">
                <a:ea typeface="宋体"/>
              </a:rPr>
              <a:t>identifier:</a:t>
            </a:r>
            <a:r>
              <a:rPr lang="fr-FR" sz="1200" dirty="0">
                <a:ea typeface="宋体"/>
              </a:rPr>
              <a:t>   a sequence of letters, digits, and</a:t>
            </a:r>
            <a:br>
              <a:rPr lang="fr-FR" sz="1200" dirty="0">
                <a:ea typeface="宋体"/>
              </a:rPr>
            </a:br>
            <a:r>
              <a:rPr lang="fr-FR" sz="1200" dirty="0">
                <a:ea typeface="宋体"/>
              </a:rPr>
              <a:t>                   underscore ( '</a:t>
            </a:r>
            <a:r>
              <a:rPr lang="fr-FR" sz="1200" b="1" dirty="0">
                <a:latin typeface="Consolas"/>
                <a:ea typeface="宋体"/>
                <a:cs typeface="Consolas"/>
              </a:rPr>
              <a:t>_</a:t>
            </a:r>
            <a:r>
              <a:rPr lang="fr-FR" sz="1200" dirty="0">
                <a:ea typeface="宋体"/>
              </a:rPr>
              <a:t>' ) not starting with a digit.	</a:t>
            </a:r>
            <a:endParaRPr lang="fr-FR" altLang="zh-CN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834904" y="2172581"/>
            <a:ext cx="1924513" cy="8290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2000" dirty="0">
                <a:solidFill>
                  <a:schemeClr val="bg1"/>
                </a:solidFill>
              </a:rPr>
              <a:t>TokenizerTest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759417" y="4874710"/>
            <a:ext cx="5652537" cy="276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Tokenizer services: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Checks if there are more tokens in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current token, and advances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token’s type</a:t>
            </a:r>
          </a:p>
          <a:p>
            <a:pPr marL="188913" indent="-188913">
              <a:spcBef>
                <a:spcPts val="600"/>
              </a:spcBef>
              <a:buClr>
                <a:schemeClr val="bg1"/>
              </a:buClr>
            </a:pPr>
            <a:r>
              <a:rPr lang="en-US" sz="1600" dirty="0"/>
              <a:t>(complete API, later)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50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22744" y="957825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88173" y="3236916"/>
            <a:ext cx="359076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TokenizerTest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(pseudo code)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747603" y="1291037"/>
            <a:ext cx="3455098" cy="34038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" rIns="0" bIns="46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if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x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&lt;        </a:t>
            </a:r>
            <a:r>
              <a:rPr lang="en-US" sz="1200" dirty="0">
                <a:latin typeface="Consolas"/>
                <a:ea typeface="宋体"/>
                <a:cs typeface="Consolas"/>
              </a:rPr>
              <a:t>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&lt;intConst&gt;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0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&lt;/intConst&gt;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)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{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let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sign</a:t>
            </a:r>
            <a:r>
              <a:rPr lang="en-US" sz="1200" dirty="0">
                <a:latin typeface="Consolas"/>
                <a:ea typeface="宋体"/>
                <a:cs typeface="Consolas"/>
              </a:rPr>
              <a:t>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=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&lt;stringConst&gt;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negative</a:t>
            </a:r>
            <a:r>
              <a:rPr lang="en-US" sz="1200" dirty="0">
                <a:latin typeface="Consolas"/>
                <a:ea typeface="宋体"/>
                <a:cs typeface="Consolas"/>
              </a:rPr>
              <a:t> &lt;/stringConst&gt;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;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}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834904" y="2172581"/>
            <a:ext cx="1924513" cy="8290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2000" dirty="0">
                <a:solidFill>
                  <a:schemeClr val="bg1"/>
                </a:solidFill>
              </a:rPr>
              <a:t>TokenizerTest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71455" y="3579548"/>
            <a:ext cx="3841590" cy="25482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759417" y="4874710"/>
            <a:ext cx="5652537" cy="276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Tokenizer services: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Checks if there are more tokens in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current token, and advances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token’s type</a:t>
            </a:r>
          </a:p>
          <a:p>
            <a:pPr marL="188913" indent="-188913">
              <a:spcBef>
                <a:spcPts val="600"/>
              </a:spcBef>
              <a:buClr>
                <a:schemeClr val="bg1"/>
              </a:buClr>
            </a:pPr>
            <a:r>
              <a:rPr lang="en-US" sz="1600" dirty="0"/>
              <a:t>(complete API, later)</a:t>
            </a: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14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Usage is free for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For permission to use the materials in other settings, contact schocken@gmail.com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We’ll appreciate it if you will credit Nand to Tetris somewhere,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and put a reference to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To stay in touch with our course team about updates and new teaching materials,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fill in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this form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he-IL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Shimon Schocken </a:t>
            </a:r>
            <a:r>
              <a:rPr lang="en-US" sz="1800" dirty="0">
                <a:latin typeface="Times New Roman"/>
                <a:cs typeface="Times New Roman"/>
              </a:rPr>
              <a:t>/</a:t>
            </a:r>
            <a:r>
              <a:rPr lang="en-US" sz="1800" i="1" dirty="0">
                <a:latin typeface="Times New Roman"/>
                <a:cs typeface="Times New Roman"/>
              </a:rPr>
              <a:t> Noam Nisan</a:t>
            </a:r>
          </a:p>
          <a:p>
            <a:pPr lvl="1">
              <a:spcBef>
                <a:spcPts val="24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85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22744" y="957825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88173" y="3236916"/>
            <a:ext cx="359076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TokenizerTest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(pseudo code)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747603" y="1291037"/>
            <a:ext cx="3455098" cy="34038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3600" rIns="0" bIns="46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if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x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&lt;        </a:t>
            </a:r>
            <a:r>
              <a:rPr lang="en-US" sz="1200" dirty="0">
                <a:latin typeface="Consolas"/>
                <a:ea typeface="宋体"/>
                <a:cs typeface="Consolas"/>
              </a:rPr>
              <a:t>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&lt;intConst&gt;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0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&lt;/intConst&gt;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)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{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&lt;keyword&gt;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let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&lt;/keyword&gt;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&lt;identifier&gt;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sign</a:t>
            </a:r>
            <a:r>
              <a:rPr lang="en-US" sz="1200" dirty="0">
                <a:latin typeface="Consolas"/>
                <a:ea typeface="宋体"/>
                <a:cs typeface="Consolas"/>
              </a:rPr>
              <a:t>     &lt;/identifier&gt;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=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&lt;stringConst&gt;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negative</a:t>
            </a:r>
            <a:r>
              <a:rPr lang="en-US" sz="1200" dirty="0">
                <a:latin typeface="Consolas"/>
                <a:ea typeface="宋体"/>
                <a:cs typeface="Consolas"/>
              </a:rPr>
              <a:t> &lt;/stringConst&gt;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;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&lt;symbol&gt;      </a:t>
            </a:r>
            <a:r>
              <a:rPr lang="en-US" sz="1200" b="1" dirty="0">
                <a:latin typeface="Consolas"/>
                <a:ea typeface="宋体"/>
                <a:cs typeface="Consolas"/>
              </a:rPr>
              <a:t>}</a:t>
            </a:r>
            <a:r>
              <a:rPr lang="en-US" sz="1200" dirty="0">
                <a:latin typeface="Consolas"/>
                <a:ea typeface="宋体"/>
                <a:cs typeface="Consolas"/>
              </a:rPr>
              <a:t>        &lt;/symbol&gt;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宋体"/>
              <a:cs typeface="Consolas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71455" y="3579548"/>
            <a:ext cx="3841590" cy="25482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tknzr = new JackTokenizer(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/>
                <a:cs typeface="Consolas"/>
              </a:rPr>
              <a:t>Prog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.jack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tknzr.advance(); </a:t>
            </a: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// gets the first token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while tknzr.hasMoreTokens() {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tokenType = type of the current token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print 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&lt;</a:t>
            </a:r>
            <a:r>
              <a:rPr lang="fr-FR" sz="1200" b="1" dirty="0">
                <a:latin typeface="Consolas"/>
                <a:ea typeface="宋体"/>
              </a:rPr>
              <a:t>"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+ tokenType + 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  <a:r>
              <a:rPr lang="fr-FR" sz="1200" b="1" dirty="0">
                <a:latin typeface="Consolas"/>
                <a:ea typeface="宋体"/>
              </a:rPr>
              <a:t>"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print the current token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print 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&lt;/</a:t>
            </a:r>
            <a:r>
              <a:rPr lang="fr-FR" sz="1200" b="1" dirty="0">
                <a:latin typeface="Consolas"/>
                <a:ea typeface="宋体"/>
              </a:rPr>
              <a:t>"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+ tokenType + 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&gt;</a:t>
            </a:r>
            <a:r>
              <a:rPr lang="fr-FR" sz="1200" b="1" dirty="0">
                <a:latin typeface="Consolas"/>
                <a:ea typeface="宋体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</a:p>
          <a:p>
            <a:pPr>
              <a:spcAft>
                <a:spcPts val="300"/>
              </a:spcAft>
              <a:defRPr/>
            </a:pPr>
            <a:r>
              <a:rPr lang="fr-FR" sz="120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   print newLine</a:t>
            </a:r>
          </a:p>
          <a:p>
            <a:pPr>
              <a:spcAft>
                <a:spcPts val="300"/>
              </a:spcAft>
              <a:defRPr/>
            </a:pPr>
            <a:r>
              <a:rPr lang="fr-FR" sz="120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tknzr.advance();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spcAft>
                <a:spcPts val="300"/>
              </a:spcAft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850764" y="1305607"/>
            <a:ext cx="2585707" cy="16079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if (x &lt; 0)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// gets the sign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   let sign = "negative";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834904" y="2172581"/>
            <a:ext cx="1924513" cy="82909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2000" dirty="0">
                <a:solidFill>
                  <a:schemeClr val="bg1"/>
                </a:solidFill>
              </a:rPr>
              <a:t>TokenizerTest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59417" y="4874710"/>
            <a:ext cx="5652537" cy="2768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Tokenizer services: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Checks if there are more tokens in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current token, and advances the input</a:t>
            </a:r>
          </a:p>
          <a:p>
            <a:pPr marL="188913" indent="-188913">
              <a:spcBef>
                <a:spcPts val="600"/>
              </a:spcBef>
            </a:pPr>
            <a:r>
              <a:rPr lang="en-US" sz="1600" dirty="0"/>
              <a:t>Gets the token’s type</a:t>
            </a:r>
          </a:p>
          <a:p>
            <a:pPr marL="188913" indent="-188913">
              <a:spcBef>
                <a:spcPts val="600"/>
              </a:spcBef>
              <a:buClr>
                <a:schemeClr val="bg1"/>
              </a:buClr>
            </a:pPr>
            <a:r>
              <a:rPr lang="en-US" sz="1600" dirty="0"/>
              <a:t>(complete API, later)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98948" y="977811"/>
            <a:ext cx="242169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Prog.jack </a:t>
            </a:r>
            <a:r>
              <a:rPr lang="en-US" sz="1400" dirty="0">
                <a:latin typeface="Times New Roman"/>
                <a:cs typeface="Times New Roman"/>
              </a:rPr>
              <a:t>(input)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94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1613063"/>
            <a:ext cx="7498835" cy="349862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823721" y="4148671"/>
            <a:ext cx="317493" cy="427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6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1613063"/>
            <a:ext cx="7498835" cy="349862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3836155" y="4148671"/>
            <a:ext cx="317493" cy="427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3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579380" y="2823449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15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67B91C1-4572-CC40-8B44-AF0F338D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51" y="2143231"/>
            <a:ext cx="6077076" cy="231736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sentence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nounPhrase  verbPhrase</a:t>
            </a:r>
            <a:endParaRPr lang="en-US" sz="1400" i="1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nounPhrase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determiner?  noun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verbPhrase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verb  nounPhrase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latin typeface="Times New Roman"/>
                <a:ea typeface="宋体"/>
              </a:rPr>
              <a:t>          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noun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dirty="0"/>
              <a:t>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dog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school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dina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homework</a:t>
            </a:r>
            <a:r>
              <a:rPr lang="en-US" sz="1600" dirty="0">
                <a:solidFill>
                  <a:srgbClr val="008000"/>
                </a:solidFill>
              </a:rPr>
              <a:t>' | </a:t>
            </a:r>
            <a:r>
              <a:rPr lang="en-US" sz="1600" dirty="0"/>
              <a:t>... 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        verb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went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ate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said</a:t>
            </a:r>
            <a:r>
              <a:rPr lang="en-US" sz="1600" dirty="0">
                <a:solidFill>
                  <a:srgbClr val="008000"/>
                </a:solidFill>
              </a:rPr>
              <a:t>' |</a:t>
            </a:r>
            <a:r>
              <a:rPr lang="en-US" sz="1600" dirty="0"/>
              <a:t> ...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determiner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the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to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my</a:t>
            </a:r>
            <a:r>
              <a:rPr lang="en-US" sz="1600" dirty="0">
                <a:solidFill>
                  <a:srgbClr val="008000"/>
                </a:solidFill>
              </a:rPr>
              <a:t>' |</a:t>
            </a:r>
            <a:r>
              <a:rPr lang="en-US" sz="1600" dirty="0"/>
              <a:t> ...</a:t>
            </a:r>
          </a:p>
          <a:p>
            <a:r>
              <a:rPr lang="en-US" sz="1600" dirty="0"/>
              <a:t>             . . 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349605-D6D5-DB41-B2B2-343CC87BA7AF}"/>
              </a:ext>
            </a:extLst>
          </p:cNvPr>
          <p:cNvSpPr txBox="1">
            <a:spLocks/>
          </p:cNvSpPr>
          <p:nvPr/>
        </p:nvSpPr>
        <p:spPr>
          <a:xfrm>
            <a:off x="838200" y="865656"/>
            <a:ext cx="7819254" cy="1267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ea typeface="宋体"/>
              </a:rPr>
              <a:t>Lexicon:</a:t>
            </a:r>
            <a:r>
              <a:rPr lang="en-US" sz="2000" dirty="0">
                <a:ea typeface="宋体"/>
              </a:rPr>
              <a:t>    a set of valid words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ea typeface="宋体"/>
              </a:rPr>
              <a:t>Grammar:</a:t>
            </a:r>
            <a:r>
              <a:rPr lang="en-US" sz="2000" dirty="0">
                <a:ea typeface="宋体"/>
              </a:rPr>
              <a:t>  a set of </a:t>
            </a:r>
            <a:r>
              <a:rPr lang="en-US" sz="2000" i="1" dirty="0">
                <a:ea typeface="宋体"/>
              </a:rPr>
              <a:t>rules</a:t>
            </a:r>
            <a:r>
              <a:rPr lang="en-US" sz="2000" dirty="0">
                <a:ea typeface="宋体"/>
              </a:rPr>
              <a:t>, describing how words</a:t>
            </a:r>
            <a:br>
              <a:rPr lang="en-US" sz="2000" dirty="0">
                <a:ea typeface="宋体"/>
              </a:rPr>
            </a:br>
            <a:r>
              <a:rPr lang="en-US" sz="2000" dirty="0">
                <a:ea typeface="宋体"/>
              </a:rPr>
              <a:t>                   can be combined to form valid sentences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FCABD99-10EE-C492-7839-B75533801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5477" y="3699855"/>
            <a:ext cx="2883935" cy="160422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2376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dina went to school    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she said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the dog ate my homework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98A5051-BEDA-2EAA-FBDB-FC9A365FF97F}"/>
              </a:ext>
            </a:extLst>
          </p:cNvPr>
          <p:cNvSpPr/>
          <p:nvPr/>
        </p:nvSpPr>
        <p:spPr>
          <a:xfrm>
            <a:off x="948650" y="5058335"/>
            <a:ext cx="7896544" cy="1503051"/>
          </a:xfrm>
          <a:prstGeom prst="wedgeRoundRectCallout">
            <a:avLst>
              <a:gd name="adj1" fmla="val 441"/>
              <a:gd name="adj2" fmla="val -12160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Each one of the three sentences is accepted (correctly parsed)</a:t>
            </a:r>
            <a:b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</a:b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by the grammar.</a:t>
            </a:r>
          </a:p>
        </p:txBody>
      </p:sp>
    </p:spTree>
    <p:extLst>
      <p:ext uri="{BB962C8B-B14F-4D97-AF65-F5344CB8AC3E}">
        <p14:creationId xmlns:p14="http://schemas.microsoft.com/office/powerpoint/2010/main" val="420884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>
            <a:extLst>
              <a:ext uri="{FF2B5EF4-FFF2-40B4-BE49-F238E27FC236}">
                <a16:creationId xmlns:a16="http://schemas.microsoft.com/office/drawing/2014/main" id="{3626ADA7-D861-B74E-B950-8CBB5CAB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651" y="2143231"/>
            <a:ext cx="6077076" cy="231736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sentence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nounPhrase  verbPhrase</a:t>
            </a:r>
            <a:endParaRPr lang="en-US" sz="1400" i="1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nounPhrase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determiner?  noun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verbPhrase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verb  nounPhrase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latin typeface="Times New Roman"/>
                <a:ea typeface="宋体"/>
              </a:rPr>
              <a:t>          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noun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dirty="0"/>
              <a:t>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dog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school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dina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homework</a:t>
            </a:r>
            <a:r>
              <a:rPr lang="en-US" sz="1600" dirty="0">
                <a:solidFill>
                  <a:srgbClr val="008000"/>
                </a:solidFill>
              </a:rPr>
              <a:t>' | </a:t>
            </a:r>
            <a:r>
              <a:rPr lang="en-US" sz="1600" dirty="0"/>
              <a:t>... </a:t>
            </a:r>
          </a:p>
          <a:p>
            <a:pPr>
              <a:spcBef>
                <a:spcPts val="600"/>
              </a:spcBef>
            </a:pP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        verb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went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ate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said</a:t>
            </a:r>
            <a:r>
              <a:rPr lang="en-US" sz="1600" dirty="0">
                <a:solidFill>
                  <a:srgbClr val="008000"/>
                </a:solidFill>
              </a:rPr>
              <a:t>' |</a:t>
            </a:r>
            <a:r>
              <a:rPr lang="en-US" sz="1600" dirty="0"/>
              <a:t> ...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determiner</a:t>
            </a:r>
            <a:r>
              <a:rPr lang="en-US" sz="16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600" i="1" dirty="0">
                <a:solidFill>
                  <a:srgbClr val="385723"/>
                </a:solidFill>
                <a:latin typeface="Times New Roman"/>
                <a:ea typeface="宋体"/>
              </a:rPr>
              <a:t>    </a:t>
            </a:r>
            <a:r>
              <a:rPr lang="en-US" sz="1600" dirty="0">
                <a:solidFill>
                  <a:srgbClr val="008000"/>
                </a:solidFill>
              </a:rPr>
              <a:t>'</a:t>
            </a:r>
            <a:r>
              <a:rPr lang="en-US" sz="1600" dirty="0"/>
              <a:t>the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to</a:t>
            </a:r>
            <a:r>
              <a:rPr lang="en-US" sz="1600" dirty="0">
                <a:solidFill>
                  <a:srgbClr val="008000"/>
                </a:solidFill>
              </a:rPr>
              <a:t>' | '</a:t>
            </a:r>
            <a:r>
              <a:rPr lang="en-US" sz="1600" dirty="0"/>
              <a:t>my</a:t>
            </a:r>
            <a:r>
              <a:rPr lang="en-US" sz="1600" dirty="0">
                <a:solidFill>
                  <a:srgbClr val="008000"/>
                </a:solidFill>
              </a:rPr>
              <a:t>' |</a:t>
            </a:r>
            <a:r>
              <a:rPr lang="en-US" sz="1600" dirty="0"/>
              <a:t> ...</a:t>
            </a:r>
          </a:p>
          <a:p>
            <a:r>
              <a:rPr lang="en-US" sz="1600" dirty="0"/>
              <a:t>             . . 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838200" y="4596730"/>
            <a:ext cx="6771672" cy="1836068"/>
          </a:xfrm>
          <a:prstGeom prst="wedgeRoundRectCallout">
            <a:avLst>
              <a:gd name="adj1" fmla="val 441"/>
              <a:gd name="adj2" fmla="val -12160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Each rule has a </a:t>
            </a:r>
            <a:r>
              <a:rPr lang="en-US" sz="2000" i="1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left hand-side 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and a </a:t>
            </a:r>
            <a:r>
              <a:rPr lang="en-US" sz="2000" i="1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right hand-side</a:t>
            </a:r>
          </a:p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LHS: The rule name</a:t>
            </a:r>
          </a:p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Terminal rules: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 Their RHS specify no rule names</a:t>
            </a:r>
          </a:p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Nonterminal rules: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 All the other rules.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865656"/>
            <a:ext cx="7819254" cy="1267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ea typeface="宋体"/>
              </a:rPr>
              <a:t>Lexicon:</a:t>
            </a:r>
            <a:r>
              <a:rPr lang="en-US" sz="2000" dirty="0">
                <a:ea typeface="宋体"/>
              </a:rPr>
              <a:t>    a set of valid words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ea typeface="宋体"/>
              </a:rPr>
              <a:t>Grammar:</a:t>
            </a:r>
            <a:r>
              <a:rPr lang="en-US" sz="2000" dirty="0">
                <a:ea typeface="宋体"/>
              </a:rPr>
              <a:t>  a set of </a:t>
            </a:r>
            <a:r>
              <a:rPr lang="en-US" sz="2000" i="1" dirty="0">
                <a:ea typeface="宋体"/>
              </a:rPr>
              <a:t>rules</a:t>
            </a:r>
            <a:r>
              <a:rPr lang="en-US" sz="2000" dirty="0">
                <a:ea typeface="宋体"/>
              </a:rPr>
              <a:t>, describing how words</a:t>
            </a:r>
            <a:br>
              <a:rPr lang="en-US" sz="2000" dirty="0">
                <a:ea typeface="宋体"/>
              </a:rPr>
            </a:br>
            <a:r>
              <a:rPr lang="en-US" sz="2000" dirty="0">
                <a:ea typeface="宋体"/>
              </a:rPr>
              <a:t>                   can be combined to form valid sentences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5765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en-US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en-US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65C94D9-3AD9-8941-91ED-B515349535B5}"/>
              </a:ext>
            </a:extLst>
          </p:cNvPr>
          <p:cNvSpPr/>
          <p:nvPr/>
        </p:nvSpPr>
        <p:spPr>
          <a:xfrm>
            <a:off x="5524639" y="2817178"/>
            <a:ext cx="3320555" cy="1223644"/>
          </a:xfrm>
          <a:prstGeom prst="wedgeRoundRectCallout">
            <a:avLst>
              <a:gd name="adj1" fmla="val -59620"/>
              <a:gd name="adj2" fmla="val 3977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600"/>
              </a:spcBef>
            </a:pPr>
            <a:r>
              <a:rPr lang="en-US" altLang="zh-CN" sz="1600" i="1" spc="20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*:   </a:t>
            </a:r>
            <a:r>
              <a:rPr lang="en-US" altLang="zh-CN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 appears 0 or more times</a:t>
            </a:r>
          </a:p>
          <a:p>
            <a:pPr>
              <a:spcBef>
                <a:spcPts val="1600"/>
              </a:spcBef>
            </a:pPr>
            <a:r>
              <a:rPr lang="en-US" altLang="zh-CN" sz="1600" i="1" spc="20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? :   </a:t>
            </a:r>
            <a:r>
              <a:rPr lang="en-US" altLang="zh-CN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cs typeface="Times New Roman"/>
              </a:rPr>
              <a:t> appears 0 or 1 times</a:t>
            </a:r>
            <a:endParaRPr lang="fr-FR" altLang="zh-CN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065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60AD24-A3F7-0645-9D22-EBA9594A0D3F}"/>
              </a:ext>
            </a:extLst>
          </p:cNvPr>
          <p:cNvGrpSpPr/>
          <p:nvPr/>
        </p:nvGrpSpPr>
        <p:grpSpPr>
          <a:xfrm>
            <a:off x="5386131" y="1505688"/>
            <a:ext cx="1906334" cy="4354784"/>
            <a:chOff x="5386131" y="1505688"/>
            <a:chExt cx="1906334" cy="43547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291863-96E1-644C-B8B4-BA79BE165218}"/>
                </a:ext>
              </a:extLst>
            </p:cNvPr>
            <p:cNvGrpSpPr/>
            <p:nvPr/>
          </p:nvGrpSpPr>
          <p:grpSpPr>
            <a:xfrm>
              <a:off x="5386131" y="4627417"/>
              <a:ext cx="1906334" cy="1233055"/>
              <a:chOff x="5386131" y="4627417"/>
              <a:chExt cx="1906334" cy="1233055"/>
            </a:xfrm>
          </p:grpSpPr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D7F51877-6D49-994A-939C-4312356E971E}"/>
                  </a:ext>
                </a:extLst>
              </p:cNvPr>
              <p:cNvSpPr/>
              <p:nvPr/>
            </p:nvSpPr>
            <p:spPr>
              <a:xfrm>
                <a:off x="5386131" y="4627417"/>
                <a:ext cx="263236" cy="1233055"/>
              </a:xfrm>
              <a:prstGeom prst="rightBrace">
                <a:avLst>
                  <a:gd name="adj1" fmla="val 62179"/>
                  <a:gd name="adj2" fmla="val 5112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591922-5815-1A47-86B4-4D0125DE9993}"/>
                  </a:ext>
                </a:extLst>
              </p:cNvPr>
              <p:cNvSpPr txBox="1"/>
              <p:nvPr/>
            </p:nvSpPr>
            <p:spPr>
              <a:xfrm>
                <a:off x="5733056" y="5059278"/>
                <a:ext cx="1559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Terminals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25D687-F425-9548-BE75-AAA570AB1474}"/>
                </a:ext>
              </a:extLst>
            </p:cNvPr>
            <p:cNvGrpSpPr/>
            <p:nvPr/>
          </p:nvGrpSpPr>
          <p:grpSpPr>
            <a:xfrm>
              <a:off x="5386131" y="1505688"/>
              <a:ext cx="1906334" cy="2955475"/>
              <a:chOff x="5386131" y="1505688"/>
              <a:chExt cx="1906334" cy="2955475"/>
            </a:xfrm>
          </p:grpSpPr>
          <p:sp>
            <p:nvSpPr>
              <p:cNvPr id="11" name="Right Brace 10">
                <a:extLst>
                  <a:ext uri="{FF2B5EF4-FFF2-40B4-BE49-F238E27FC236}">
                    <a16:creationId xmlns:a16="http://schemas.microsoft.com/office/drawing/2014/main" id="{728C96D9-96BF-2D43-B941-CC2242267A00}"/>
                  </a:ext>
                </a:extLst>
              </p:cNvPr>
              <p:cNvSpPr/>
              <p:nvPr/>
            </p:nvSpPr>
            <p:spPr>
              <a:xfrm>
                <a:off x="5386131" y="1505688"/>
                <a:ext cx="263236" cy="2955475"/>
              </a:xfrm>
              <a:prstGeom prst="rightBrace">
                <a:avLst>
                  <a:gd name="adj1" fmla="val 62179"/>
                  <a:gd name="adj2" fmla="val 5112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89C2DF-A663-7D4A-A942-85D99F0D607E}"/>
                  </a:ext>
                </a:extLst>
              </p:cNvPr>
              <p:cNvSpPr txBox="1"/>
              <p:nvPr/>
            </p:nvSpPr>
            <p:spPr>
              <a:xfrm>
                <a:off x="5733056" y="2842551"/>
                <a:ext cx="1559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Nonterminals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071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599486" y="1442013"/>
            <a:ext cx="681895" cy="47685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676781" y="1401459"/>
            <a:ext cx="1855464" cy="6243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100;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367" y="1020513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Input examples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1767" y="2565779"/>
            <a:ext cx="4796560" cy="382137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66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599486" y="1442013"/>
            <a:ext cx="681895" cy="47685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676781" y="1401459"/>
            <a:ext cx="1855464" cy="6243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100;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367" y="1020513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Input examples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0247" y="2538150"/>
            <a:ext cx="4796560" cy="400213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609977" y="2461506"/>
            <a:ext cx="681895" cy="476857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7207" y="2294051"/>
            <a:ext cx="1898830" cy="7183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x + 1;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199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28081" y="911052"/>
            <a:ext cx="3342597" cy="3248764"/>
            <a:chOff x="328081" y="1047532"/>
            <a:chExt cx="3342597" cy="3248764"/>
          </a:xfrm>
        </p:grpSpPr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328081" y="1426848"/>
              <a:ext cx="3342597" cy="2869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/** Tests the Point class. */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class Main {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function void main() {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var Point p1, p2, p3;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p1 = Point.new(1,2);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p2 = Point.new(3,4);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p3 = p1.plus(p2);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p3.print();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// Prints (4,6) 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Output.println();                  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Output.printInt(p1.dist(p3));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// Prints 5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return;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}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248983" y="1047532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high-level program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  <a:r>
              <a:rPr lang="en-US" sz="2400" dirty="0"/>
              <a:t> (one-tier)</a:t>
            </a:r>
            <a:endParaRPr lang="en-US" dirty="0"/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 bwMode="auto">
          <a:xfrm>
            <a:off x="3210305" y="2293853"/>
            <a:ext cx="3876855" cy="899723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  compiler</a:t>
            </a: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220423" y="3734620"/>
            <a:ext cx="3072295" cy="2777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 anchor="ctr" anchorCtr="0"/>
          <a:lstStyle>
            <a:defPPr>
              <a:defRPr lang="en-US"/>
            </a:defPPr>
            <a:lvl1pPr marL="342900" indent="-342900" algn="just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/** Represents a Point. */</a:t>
            </a:r>
          </a:p>
          <a:p>
            <a:r>
              <a:rPr lang="en-US" dirty="0"/>
              <a:t>class Point {</a:t>
            </a:r>
          </a:p>
          <a:p>
            <a:r>
              <a:rPr lang="en-US" dirty="0"/>
              <a:t>  field int x, y;</a:t>
            </a:r>
          </a:p>
          <a:p>
            <a:r>
              <a:rPr lang="en-US" dirty="0"/>
              <a:t>  static int pointCount;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8000"/>
                </a:solidFill>
              </a:rPr>
              <a:t>/** Constructs a new point */ </a:t>
            </a:r>
          </a:p>
          <a:p>
            <a:r>
              <a:rPr lang="en-US" dirty="0"/>
              <a:t>  constructor Point new(int ax, </a:t>
            </a:r>
          </a:p>
          <a:p>
            <a:r>
              <a:rPr lang="en-US" dirty="0"/>
              <a:t>                        int ay) {</a:t>
            </a:r>
          </a:p>
          <a:p>
            <a:r>
              <a:rPr lang="en-US" dirty="0"/>
              <a:t>      let x = ax;  </a:t>
            </a:r>
          </a:p>
          <a:p>
            <a:r>
              <a:rPr lang="en-US" dirty="0"/>
              <a:t>      let y = ay;</a:t>
            </a:r>
          </a:p>
          <a:p>
            <a:r>
              <a:rPr lang="en-US" dirty="0"/>
              <a:t>      let pointCount = </a:t>
            </a:r>
          </a:p>
          <a:p>
            <a:r>
              <a:rPr lang="en-US" dirty="0"/>
              <a:t>          pointCount + 1;</a:t>
            </a:r>
          </a:p>
          <a:p>
            <a:r>
              <a:rPr lang="en-US" dirty="0"/>
              <a:t>      return this;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8000"/>
                </a:solidFill>
              </a:rPr>
              <a:t>// ... more Point methods </a:t>
            </a:r>
            <a:endParaRPr lang="en-US" dirty="0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DB591B9B-F404-554E-8785-2865481F9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7160" y="1302217"/>
            <a:ext cx="1529936" cy="508998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7600" tIns="82800" rIns="57600" bIns="82800" anchor="ctr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1110111111001000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1110101010001000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0000000000000000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1111010011010000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1110001100000001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1110111111001000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1110101010001000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0000000000000000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1111010011010000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1110001100000001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defRPr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4A8E23AC-9E21-C343-9D69-A63944247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59" y="942402"/>
            <a:ext cx="141568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machine code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3467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599486" y="1442013"/>
            <a:ext cx="681895" cy="47685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676781" y="1401459"/>
            <a:ext cx="1855464" cy="6243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100;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367" y="1020513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Input examples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7544" y="3516253"/>
            <a:ext cx="4641965" cy="558385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609977" y="2461506"/>
            <a:ext cx="681895" cy="476857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7207" y="2294051"/>
            <a:ext cx="1898830" cy="7183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x + 1;</a:t>
            </a:r>
          </a:p>
        </p:txBody>
      </p:sp>
      <p:pic>
        <p:nvPicPr>
          <p:cNvPr id="15" name="Picture 14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0"/>
          <a:stretch/>
        </p:blipFill>
        <p:spPr>
          <a:xfrm>
            <a:off x="7888490" y="3516253"/>
            <a:ext cx="332414" cy="297584"/>
          </a:xfrm>
          <a:prstGeom prst="rect">
            <a:avLst/>
          </a:prstGeom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682670" y="3265158"/>
            <a:ext cx="1893368" cy="8283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while (n &lt; lim) 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let n = n + 1;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5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599486" y="1442013"/>
            <a:ext cx="681895" cy="476857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676781" y="1401459"/>
            <a:ext cx="1855464" cy="6243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100;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367" y="1020513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Input examples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30060" y="2938363"/>
            <a:ext cx="4641965" cy="558385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609977" y="2461506"/>
            <a:ext cx="681895" cy="476857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7207" y="2294051"/>
            <a:ext cx="1898830" cy="7183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x = x + 1;</a:t>
            </a:r>
          </a:p>
        </p:txBody>
      </p:sp>
      <p:pic>
        <p:nvPicPr>
          <p:cNvPr id="15" name="Picture 14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0"/>
          <a:stretch/>
        </p:blipFill>
        <p:spPr>
          <a:xfrm>
            <a:off x="7888490" y="3516253"/>
            <a:ext cx="332414" cy="297584"/>
          </a:xfrm>
          <a:prstGeom prst="rect">
            <a:avLst/>
          </a:prstGeom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682670" y="3265158"/>
            <a:ext cx="1893368" cy="8283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while (n &lt; lim) 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let n = n + 1;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724040" y="4628782"/>
            <a:ext cx="681895" cy="476857"/>
          </a:xfrm>
          <a:prstGeom prst="rect">
            <a:avLst/>
          </a:prstGeom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20137" y="4382808"/>
            <a:ext cx="1921588" cy="10227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if (x = 1) {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let x = 100;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let x = x + 1;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08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r="19787"/>
          <a:stretch/>
        </p:blipFill>
        <p:spPr>
          <a:xfrm>
            <a:off x="7641550" y="2215523"/>
            <a:ext cx="681895" cy="476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9367" y="1020513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Input examples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472330" y="1396410"/>
            <a:ext cx="2271030" cy="217232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while (lim &lt; 100) {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if (x = 1) {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let z = 100;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while (z &gt; 0) {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   let z = z – 1;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   }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}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  let lim = lim + 10;</a:t>
            </a:r>
          </a:p>
          <a:p>
            <a:pPr algn="just"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52057" y="3831273"/>
            <a:ext cx="2771388" cy="2290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u="sng" dirty="0">
                <a:ea typeface="宋体"/>
              </a:rPr>
              <a:t>Parsing:</a:t>
            </a:r>
          </a:p>
          <a:p>
            <a:r>
              <a:rPr lang="en-US" sz="1600" dirty="0">
                <a:ea typeface="宋体"/>
              </a:rPr>
              <a:t>Determining if a given input is accepted by the grammar</a:t>
            </a:r>
          </a:p>
          <a:p>
            <a:r>
              <a:rPr lang="en-US" sz="1600" dirty="0">
                <a:ea typeface="宋体"/>
              </a:rPr>
              <a:t>In the process, uncovering the grammatical structure of the input.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77777" y="1029989"/>
            <a:ext cx="3250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Jack grammar </a:t>
            </a:r>
            <a:r>
              <a:rPr lang="en-US" sz="1400" dirty="0">
                <a:latin typeface="Times New Roman"/>
                <a:cs typeface="Times New Roman"/>
              </a:rPr>
              <a:t>(subset)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875182" y="1364515"/>
            <a:ext cx="4246690" cy="46288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        </a:t>
            </a:r>
            <a:r>
              <a:rPr lang="en-US" sz="1400" i="1" dirty="0">
                <a:latin typeface="Times New Roman"/>
                <a:ea typeface="宋体"/>
              </a:rPr>
              <a:t>statement</a:t>
            </a:r>
            <a:r>
              <a:rPr lang="en-US" sz="1400" dirty="0">
                <a:latin typeface="Times New Roman"/>
                <a:ea typeface="宋体"/>
              </a:rPr>
              <a:t>:</a:t>
            </a:r>
            <a:r>
              <a:rPr lang="en-US" sz="1400" i="1" dirty="0">
                <a:latin typeface="Times New Roman"/>
                <a:ea typeface="宋体"/>
              </a:rPr>
              <a:t>   letStatement</a:t>
            </a:r>
            <a:r>
              <a:rPr lang="en-US" sz="1400" dirty="0">
                <a:latin typeface="Times New Roman"/>
                <a:ea typeface="宋体"/>
              </a:rPr>
              <a:t> 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ifStatement </a:t>
            </a:r>
            <a:r>
              <a:rPr lang="en-US" sz="1400" dirty="0">
                <a:latin typeface="Times New Roman"/>
                <a:ea typeface="宋体"/>
              </a:rPr>
              <a:t>|</a:t>
            </a:r>
            <a:br>
              <a:rPr lang="en-US" sz="1400" dirty="0">
                <a:latin typeface="Times New Roman"/>
                <a:ea typeface="宋体"/>
              </a:rPr>
            </a:br>
            <a:r>
              <a:rPr lang="en-US" sz="1400" dirty="0">
                <a:latin typeface="Times New Roman"/>
                <a:ea typeface="宋体"/>
              </a:rPr>
              <a:t>                    </a:t>
            </a:r>
            <a:r>
              <a:rPr lang="en-US" sz="1400" i="1" dirty="0">
                <a:latin typeface="Times New Roman"/>
                <a:ea typeface="宋体"/>
              </a:rPr>
              <a:t>whileStatement</a:t>
            </a:r>
            <a:r>
              <a:rPr lang="en-US" sz="1400" dirty="0">
                <a:latin typeface="Times New Roman"/>
                <a:ea typeface="宋体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statemen</a:t>
            </a:r>
            <a:r>
              <a:rPr lang="fr-FR" sz="1400" i="1" spc="150" dirty="0">
                <a:latin typeface="Times New Roman"/>
                <a:ea typeface="宋体"/>
              </a:rPr>
              <a:t>t</a:t>
            </a:r>
            <a:r>
              <a:rPr lang="fr-FR" sz="1400" spc="150" dirty="0">
                <a:latin typeface="Times New Roman"/>
                <a:ea typeface="宋体"/>
              </a:rPr>
              <a:t>*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</a:t>
            </a:r>
            <a:r>
              <a:rPr lang="fr-FR" sz="1400" i="1" dirty="0">
                <a:latin typeface="Times New Roman"/>
                <a:ea typeface="宋体"/>
              </a:rPr>
              <a:t>letStatement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let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;</a:t>
            </a:r>
            <a:r>
              <a:rPr lang="fr-FR" sz="1400" dirty="0">
                <a:latin typeface="Times New Roman"/>
                <a:ea typeface="宋体"/>
              </a:rPr>
              <a:t>’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ifStatement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if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</a:t>
            </a:r>
          </a:p>
          <a:p>
            <a:pPr>
              <a:spcBef>
                <a:spcPts val="1200"/>
              </a:spcBef>
            </a:pPr>
            <a:r>
              <a:rPr lang="fr-FR" sz="1400" i="1" dirty="0">
                <a:latin typeface="Times New Roman"/>
                <a:ea typeface="宋体"/>
              </a:rPr>
              <a:t> whileStatement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while</a:t>
            </a:r>
            <a:r>
              <a:rPr lang="fr-FR" sz="1400" dirty="0">
                <a:latin typeface="Times New Roman"/>
                <a:ea typeface="宋体"/>
              </a:rPr>
              <a:t>'  '</a:t>
            </a:r>
            <a:r>
              <a:rPr lang="fr-FR" sz="1400" b="1" dirty="0">
                <a:latin typeface="Consolas"/>
                <a:ea typeface="宋体"/>
              </a:rPr>
              <a:t>(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)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br>
              <a:rPr lang="fr-FR" sz="1400" dirty="0">
                <a:latin typeface="Times New Roman"/>
                <a:ea typeface="宋体"/>
              </a:rPr>
            </a:br>
            <a:r>
              <a:rPr lang="fr-FR" sz="1400" dirty="0">
                <a:latin typeface="Times New Roman"/>
                <a:ea typeface="宋体"/>
              </a:rPr>
              <a:t>                     '</a:t>
            </a:r>
            <a:r>
              <a:rPr lang="fr-FR" sz="1400" b="1" dirty="0">
                <a:latin typeface="Consolas"/>
                <a:ea typeface="宋体"/>
              </a:rPr>
              <a:t>{</a:t>
            </a:r>
            <a:r>
              <a:rPr lang="fr-FR" sz="1400" dirty="0">
                <a:latin typeface="Times New Roman"/>
                <a:ea typeface="宋体"/>
              </a:rPr>
              <a:t>' </a:t>
            </a:r>
            <a:r>
              <a:rPr lang="fr-FR" sz="1400" i="1" dirty="0">
                <a:latin typeface="Times New Roman"/>
                <a:ea typeface="宋体"/>
              </a:rPr>
              <a:t>statements</a:t>
            </a:r>
            <a:r>
              <a:rPr lang="fr-FR" sz="1400" dirty="0">
                <a:latin typeface="Times New Roman"/>
                <a:ea typeface="宋体"/>
              </a:rPr>
              <a:t> '</a:t>
            </a:r>
            <a:r>
              <a:rPr lang="fr-FR" sz="1400" b="1" dirty="0">
                <a:latin typeface="Consolas"/>
                <a:ea typeface="宋体"/>
              </a:rPr>
              <a:t>}</a:t>
            </a:r>
            <a:r>
              <a:rPr lang="fr-FR" sz="1400" dirty="0">
                <a:latin typeface="Times New Roman"/>
                <a:ea typeface="宋体"/>
              </a:rPr>
              <a:t>'  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</a:t>
            </a:r>
            <a:r>
              <a:rPr lang="fr-FR" sz="1400" i="1" dirty="0">
                <a:latin typeface="Times New Roman"/>
                <a:ea typeface="宋体"/>
              </a:rPr>
              <a:t>expression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spc="150" dirty="0">
                <a:latin typeface="Times New Roman"/>
                <a:ea typeface="宋体"/>
              </a:rPr>
              <a:t>(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 </a:t>
            </a:r>
            <a:r>
              <a:rPr lang="fr-FR" sz="1400" i="1" dirty="0">
                <a:latin typeface="Times New Roman"/>
                <a:ea typeface="宋体"/>
              </a:rPr>
              <a:t>ter</a:t>
            </a:r>
            <a:r>
              <a:rPr lang="fr-FR" sz="1400" i="1" spc="150" dirty="0">
                <a:latin typeface="Times New Roman"/>
                <a:ea typeface="宋体"/>
              </a:rPr>
              <a:t>m</a:t>
            </a:r>
            <a:r>
              <a:rPr lang="fr-FR" sz="1400" spc="150" dirty="0">
                <a:latin typeface="Times New Roman"/>
                <a:ea typeface="宋体"/>
              </a:rPr>
              <a:t>)?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</a:t>
            </a:r>
            <a:r>
              <a:rPr lang="fr-FR" sz="1400" i="1" dirty="0">
                <a:latin typeface="Times New Roman"/>
                <a:ea typeface="宋体"/>
              </a:rPr>
              <a:t>term</a:t>
            </a:r>
            <a:r>
              <a:rPr lang="fr-FR" sz="1400" dirty="0">
                <a:latin typeface="Times New Roman"/>
                <a:ea typeface="宋体"/>
              </a:rPr>
              <a:t>: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 |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</a:t>
            </a:r>
            <a:r>
              <a:rPr lang="fr-FR" sz="1400" i="1" dirty="0">
                <a:latin typeface="Times New Roman"/>
                <a:ea typeface="宋体"/>
              </a:rPr>
              <a:t>varName</a:t>
            </a:r>
            <a:r>
              <a:rPr lang="fr-FR" sz="1400" dirty="0">
                <a:latin typeface="Times New Roman"/>
                <a:ea typeface="宋体"/>
              </a:rPr>
              <a:t>:    a string not beginning with a digit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</a:t>
            </a:r>
            <a:r>
              <a:rPr lang="fr-FR" sz="1400" i="1" dirty="0">
                <a:latin typeface="Times New Roman"/>
                <a:ea typeface="宋体"/>
              </a:rPr>
              <a:t>constant</a:t>
            </a:r>
            <a:r>
              <a:rPr lang="fr-FR" sz="1400" dirty="0">
                <a:latin typeface="Times New Roman"/>
                <a:ea typeface="宋体"/>
              </a:rPr>
              <a:t>:   a decimal number </a:t>
            </a:r>
          </a:p>
          <a:p>
            <a:pPr>
              <a:spcBef>
                <a:spcPts val="1200"/>
              </a:spcBef>
            </a:pPr>
            <a:r>
              <a:rPr lang="fr-FR" sz="1400" dirty="0">
                <a:latin typeface="Times New Roman"/>
                <a:ea typeface="宋体"/>
              </a:rPr>
              <a:t>                    </a:t>
            </a:r>
            <a:r>
              <a:rPr lang="fr-FR" sz="1400" i="1" dirty="0">
                <a:latin typeface="Times New Roman"/>
                <a:ea typeface="宋体"/>
              </a:rPr>
              <a:t>op</a:t>
            </a:r>
            <a:r>
              <a:rPr lang="fr-FR" sz="1400" dirty="0">
                <a:latin typeface="Times New Roman"/>
                <a:ea typeface="宋体"/>
              </a:rPr>
              <a:t>:   '</a:t>
            </a:r>
            <a:r>
              <a:rPr lang="fr-FR" sz="1400" b="1" dirty="0">
                <a:latin typeface="Consolas"/>
                <a:ea typeface="宋体"/>
              </a:rPr>
              <a:t>+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-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=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&gt;</a:t>
            </a:r>
            <a:r>
              <a:rPr lang="fr-FR" sz="1400" dirty="0">
                <a:latin typeface="Times New Roman"/>
                <a:ea typeface="宋体"/>
              </a:rPr>
              <a:t>' | '</a:t>
            </a:r>
            <a:r>
              <a:rPr lang="fr-FR" sz="1400" b="1" dirty="0">
                <a:latin typeface="Consolas"/>
                <a:ea typeface="宋体"/>
              </a:rPr>
              <a:t>&lt;</a:t>
            </a:r>
            <a:r>
              <a:rPr lang="fr-FR" sz="1400" dirty="0">
                <a:latin typeface="Times New Roman"/>
                <a:ea typeface="宋体"/>
              </a:rPr>
              <a:t>'</a:t>
            </a: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endParaRPr lang="fr-FR" sz="1400" dirty="0">
              <a:solidFill>
                <a:srgbClr val="385723"/>
              </a:solidFill>
              <a:latin typeface="Times New Roman"/>
              <a:ea typeface="宋体"/>
            </a:endParaRPr>
          </a:p>
          <a:p>
            <a:pPr>
              <a:spcBef>
                <a:spcPts val="1200"/>
              </a:spcBef>
            </a:pPr>
            <a:r>
              <a:rPr lang="fr-FR" sz="1400" dirty="0">
                <a:solidFill>
                  <a:srgbClr val="385723"/>
                </a:solidFill>
                <a:latin typeface="Times New Roman"/>
                <a:ea typeface="宋体"/>
              </a:rPr>
              <a:t>               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30060" y="2938363"/>
            <a:ext cx="4641965" cy="558385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30060" y="3552081"/>
            <a:ext cx="4641965" cy="558385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30059" y="2563091"/>
            <a:ext cx="4641965" cy="31419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479367" y="3276600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28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01574" y="1315307"/>
            <a:ext cx="3584272" cy="2748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sentence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nounPhrase  verbPhrase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nounPhrase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determine</a:t>
            </a:r>
            <a:r>
              <a:rPr lang="en-US" sz="1400" i="1" spc="150" dirty="0">
                <a:solidFill>
                  <a:srgbClr val="385723"/>
                </a:solidFill>
                <a:latin typeface="Times New Roman"/>
                <a:ea typeface="宋体"/>
              </a:rPr>
              <a:t>r</a:t>
            </a:r>
            <a:r>
              <a:rPr lang="en-US" sz="1400" spc="150" dirty="0">
                <a:solidFill>
                  <a:srgbClr val="385723"/>
                </a:solidFill>
                <a:latin typeface="Times New Roman"/>
                <a:ea typeface="宋体"/>
              </a:rPr>
              <a:t>?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noun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verbPhrase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verb  nounPhrase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       noun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dirty="0">
                <a:solidFill>
                  <a:srgbClr val="385723"/>
                </a:solidFill>
              </a:rPr>
              <a:t> 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dog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school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dina</a:t>
            </a:r>
            <a:r>
              <a:rPr lang="en-US" sz="1400" dirty="0">
                <a:solidFill>
                  <a:srgbClr val="008000"/>
                </a:solidFill>
              </a:rPr>
              <a:t>' |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             ’</a:t>
            </a:r>
            <a:r>
              <a:rPr lang="en-US" sz="1400" dirty="0"/>
              <a:t>he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she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homework</a:t>
            </a:r>
            <a:r>
              <a:rPr lang="en-US" sz="1400" dirty="0">
                <a:solidFill>
                  <a:srgbClr val="008000"/>
                </a:solidFill>
              </a:rPr>
              <a:t>’ | </a:t>
            </a:r>
            <a:r>
              <a:rPr lang="en-US" sz="1400" dirty="0"/>
              <a:t>...</a:t>
            </a:r>
            <a:r>
              <a:rPr lang="en-US" sz="1400" dirty="0">
                <a:solidFill>
                  <a:srgbClr val="008000"/>
                </a:solidFill>
              </a:rPr>
              <a:t> </a:t>
            </a:r>
            <a:endParaRPr lang="en-US" sz="1400" dirty="0">
              <a:solidFill>
                <a:srgbClr val="385723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verb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 </a:t>
            </a:r>
            <a:r>
              <a:rPr lang="en-US" sz="1400" dirty="0"/>
              <a:t>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went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ate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said</a:t>
            </a:r>
            <a:r>
              <a:rPr lang="en-US" sz="1400" dirty="0">
                <a:solidFill>
                  <a:srgbClr val="008000"/>
                </a:solidFill>
              </a:rPr>
              <a:t>' |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determiner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</a:t>
            </a:r>
            <a:r>
              <a:rPr lang="en-US" sz="1400" dirty="0"/>
              <a:t> 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the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to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my</a:t>
            </a:r>
            <a:r>
              <a:rPr lang="en-US" sz="1400" dirty="0">
                <a:solidFill>
                  <a:srgbClr val="008000"/>
                </a:solidFill>
              </a:rPr>
              <a:t>’ | </a:t>
            </a:r>
            <a:r>
              <a:rPr lang="en-US" sz="1400" dirty="0"/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</a:rPr>
              <a:t>             . . 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70594" y="5464105"/>
            <a:ext cx="5199554" cy="663120"/>
            <a:chOff x="3370594" y="5464105"/>
            <a:chExt cx="5199554" cy="6631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92433"/>
            <a:stretch/>
          </p:blipFill>
          <p:spPr>
            <a:xfrm>
              <a:off x="4086007" y="5607538"/>
              <a:ext cx="4484141" cy="322385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3370594" y="5464105"/>
              <a:ext cx="913420" cy="6631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dirty="0"/>
                <a:t>input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10438" y="4216303"/>
            <a:ext cx="2853623" cy="27828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u="sng" dirty="0">
                <a:ea typeface="宋体"/>
              </a:rPr>
              <a:t>Parsing</a:t>
            </a:r>
          </a:p>
          <a:p>
            <a:r>
              <a:rPr lang="en-US" sz="1600" dirty="0"/>
              <a:t>Determining if the given input is accepted by the grammar</a:t>
            </a:r>
            <a:endParaRPr lang="en-US" sz="1600" i="1" dirty="0"/>
          </a:p>
          <a:p>
            <a:r>
              <a:rPr lang="en-US" sz="1600" dirty="0"/>
              <a:t>In the process, constructing the grammatical structure</a:t>
            </a:r>
            <a:br>
              <a:rPr lang="en-US" sz="1600" dirty="0"/>
            </a:br>
            <a:r>
              <a:rPr lang="en-US" sz="1600" dirty="0"/>
              <a:t>of the input</a:t>
            </a:r>
          </a:p>
        </p:txBody>
      </p:sp>
    </p:spTree>
    <p:extLst>
      <p:ext uri="{BB962C8B-B14F-4D97-AF65-F5344CB8AC3E}">
        <p14:creationId xmlns:p14="http://schemas.microsoft.com/office/powerpoint/2010/main" val="405599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97921" y="1224271"/>
            <a:ext cx="4747845" cy="4705652"/>
            <a:chOff x="4005383" y="1224271"/>
            <a:chExt cx="4562231" cy="45102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1251"/>
            <a:stretch/>
          </p:blipFill>
          <p:spPr>
            <a:xfrm>
              <a:off x="4005383" y="1224271"/>
              <a:ext cx="4562231" cy="4169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116" y="1651000"/>
              <a:ext cx="4308836" cy="4083538"/>
            </a:xfrm>
            <a:prstGeom prst="rect">
              <a:avLst/>
            </a:prstGeom>
          </p:spPr>
        </p:pic>
      </p:grp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01574" y="1315307"/>
            <a:ext cx="3584272" cy="2748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972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200" dirty="0">
                <a:latin typeface="Times New Roman"/>
                <a:cs typeface="Times New Roman"/>
              </a:rPr>
              <a:t>    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sentence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nounPhrase  verbPhrase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nounPhrase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determine</a:t>
            </a:r>
            <a:r>
              <a:rPr lang="en-US" sz="1400" i="1" spc="150" dirty="0">
                <a:solidFill>
                  <a:srgbClr val="385723"/>
                </a:solidFill>
                <a:latin typeface="Times New Roman"/>
                <a:ea typeface="宋体"/>
              </a:rPr>
              <a:t>r</a:t>
            </a:r>
            <a:r>
              <a:rPr lang="en-US" sz="1400" spc="150" dirty="0">
                <a:solidFill>
                  <a:srgbClr val="385723"/>
                </a:solidFill>
                <a:latin typeface="Times New Roman"/>
                <a:ea typeface="宋体"/>
              </a:rPr>
              <a:t>?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noun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verbPhrase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verb  nounPhrase</a:t>
            </a:r>
          </a:p>
          <a:p>
            <a:pPr>
              <a:spcBef>
                <a:spcPts val="1200"/>
              </a:spcBef>
            </a:pP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           noun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dirty="0">
                <a:solidFill>
                  <a:srgbClr val="385723"/>
                </a:solidFill>
              </a:rPr>
              <a:t> 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dog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school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dina</a:t>
            </a:r>
            <a:r>
              <a:rPr lang="en-US" sz="1400" dirty="0">
                <a:solidFill>
                  <a:srgbClr val="008000"/>
                </a:solidFill>
              </a:rPr>
              <a:t>' |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             ’</a:t>
            </a:r>
            <a:r>
              <a:rPr lang="en-US" sz="1400" dirty="0"/>
              <a:t>he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she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homework</a:t>
            </a:r>
            <a:r>
              <a:rPr lang="en-US" sz="1400" dirty="0">
                <a:solidFill>
                  <a:srgbClr val="008000"/>
                </a:solidFill>
              </a:rPr>
              <a:t>’ | </a:t>
            </a:r>
            <a:r>
              <a:rPr lang="en-US" sz="1400" dirty="0"/>
              <a:t>...</a:t>
            </a:r>
            <a:r>
              <a:rPr lang="en-US" sz="1400" dirty="0">
                <a:solidFill>
                  <a:srgbClr val="008000"/>
                </a:solidFill>
              </a:rPr>
              <a:t> </a:t>
            </a:r>
            <a:endParaRPr lang="en-US" sz="1400" dirty="0">
              <a:solidFill>
                <a:srgbClr val="385723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verb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 </a:t>
            </a:r>
            <a:r>
              <a:rPr lang="en-US" sz="1400" dirty="0"/>
              <a:t>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went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ate</a:t>
            </a:r>
            <a:r>
              <a:rPr lang="en-US" sz="1400" dirty="0">
                <a:solidFill>
                  <a:srgbClr val="008000"/>
                </a:solidFill>
              </a:rPr>
              <a:t>' | ’</a:t>
            </a:r>
            <a:r>
              <a:rPr lang="en-US" sz="1400" dirty="0"/>
              <a:t>said</a:t>
            </a:r>
            <a:r>
              <a:rPr lang="en-US" sz="1400" dirty="0">
                <a:solidFill>
                  <a:srgbClr val="008000"/>
                </a:solidFill>
              </a:rPr>
              <a:t>' | </a:t>
            </a:r>
            <a:r>
              <a:rPr lang="en-US" sz="1400" dirty="0"/>
              <a:t>...</a:t>
            </a:r>
            <a:endParaRPr lang="en-US" sz="1400" dirty="0">
              <a:solidFill>
                <a:srgbClr val="008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rgbClr val="385723"/>
                </a:solidFill>
                <a:latin typeface="Times New Roman"/>
                <a:ea typeface="宋体"/>
              </a:rPr>
              <a:t>determiner</a:t>
            </a:r>
            <a:r>
              <a:rPr lang="en-US" sz="1400" dirty="0">
                <a:solidFill>
                  <a:srgbClr val="385723"/>
                </a:solidFill>
                <a:latin typeface="Times New Roman"/>
                <a:ea typeface="宋体"/>
              </a:rPr>
              <a:t>:</a:t>
            </a:r>
            <a:r>
              <a:rPr lang="en-US" sz="1400" dirty="0">
                <a:solidFill>
                  <a:srgbClr val="A70000"/>
                </a:solidFill>
                <a:latin typeface="Times New Roman"/>
                <a:ea typeface="宋体"/>
              </a:rPr>
              <a:t> </a:t>
            </a:r>
            <a:r>
              <a:rPr lang="en-US" sz="1400" dirty="0"/>
              <a:t>   </a:t>
            </a:r>
            <a:r>
              <a:rPr lang="en-US" sz="1400" dirty="0">
                <a:solidFill>
                  <a:srgbClr val="008000"/>
                </a:solidFill>
              </a:rPr>
              <a:t>'</a:t>
            </a:r>
            <a:r>
              <a:rPr lang="en-US" sz="1400" dirty="0"/>
              <a:t>the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to</a:t>
            </a:r>
            <a:r>
              <a:rPr lang="en-US" sz="1400" dirty="0">
                <a:solidFill>
                  <a:srgbClr val="008000"/>
                </a:solidFill>
              </a:rPr>
              <a:t>' | '</a:t>
            </a:r>
            <a:r>
              <a:rPr lang="en-US" sz="1400" dirty="0"/>
              <a:t>my</a:t>
            </a:r>
            <a:r>
              <a:rPr lang="en-US" sz="1400" dirty="0">
                <a:solidFill>
                  <a:srgbClr val="008000"/>
                </a:solidFill>
              </a:rPr>
              <a:t>’ | </a:t>
            </a:r>
            <a:r>
              <a:rPr lang="en-US" sz="1400" dirty="0"/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8000"/>
                </a:solidFill>
              </a:rPr>
              <a:t>             . . .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370594" y="5464105"/>
            <a:ext cx="913420" cy="6631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dirty="0"/>
              <a:t>input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07C5CB-9731-394D-96C4-09185EB3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38" y="4216303"/>
            <a:ext cx="2853623" cy="27828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u="sng" dirty="0">
                <a:ea typeface="宋体"/>
              </a:rPr>
              <a:t>Parsing</a:t>
            </a:r>
          </a:p>
          <a:p>
            <a:r>
              <a:rPr lang="en-US" sz="1600" dirty="0"/>
              <a:t>Determining if the given input is accepted by the grammar</a:t>
            </a:r>
            <a:endParaRPr lang="en-US" sz="1600" i="1" dirty="0"/>
          </a:p>
          <a:p>
            <a:r>
              <a:rPr lang="en-US" sz="1600" dirty="0"/>
              <a:t>In the process, constructing the grammatical structure</a:t>
            </a:r>
            <a:br>
              <a:rPr lang="en-US" sz="1600" dirty="0"/>
            </a:br>
            <a:r>
              <a:rPr lang="en-US" sz="1600" dirty="0"/>
              <a:t>of the input</a:t>
            </a:r>
          </a:p>
        </p:txBody>
      </p:sp>
    </p:spTree>
    <p:extLst>
      <p:ext uri="{BB962C8B-B14F-4D97-AF65-F5344CB8AC3E}">
        <p14:creationId xmlns:p14="http://schemas.microsoft.com/office/powerpoint/2010/main" val="373655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627869" y="344209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504" y="1037666"/>
            <a:ext cx="3999836" cy="147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23" name="TextBox 22"/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7B01B-D122-CC4E-922C-31DE5E2CFD18}"/>
              </a:ext>
            </a:extLst>
          </p:cNvPr>
          <p:cNvGrpSpPr/>
          <p:nvPr/>
        </p:nvGrpSpPr>
        <p:grpSpPr>
          <a:xfrm>
            <a:off x="492327" y="968401"/>
            <a:ext cx="3432555" cy="3744838"/>
            <a:chOff x="188700" y="2432753"/>
            <a:chExt cx="3432555" cy="37448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D24248-2BBC-C44F-AAA4-CB887F15E7F1}"/>
                </a:ext>
              </a:extLst>
            </p:cNvPr>
            <p:cNvSpPr txBox="1"/>
            <p:nvPr/>
          </p:nvSpPr>
          <p:spPr>
            <a:xfrm>
              <a:off x="188700" y="2432753"/>
              <a:ext cx="236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Jack grammar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26" name="Text Box 3">
              <a:extLst>
                <a:ext uri="{FF2B5EF4-FFF2-40B4-BE49-F238E27FC236}">
                  <a16:creationId xmlns:a16="http://schemas.microsoft.com/office/drawing/2014/main" id="{19FAB9A8-5844-D646-B6D8-0872F9522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356158" cy="34615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200" i="1" dirty="0">
                  <a:latin typeface="Times New Roman"/>
                  <a:ea typeface="宋体"/>
                </a:rPr>
                <a:t>statement</a:t>
              </a:r>
              <a:r>
                <a:rPr lang="en-US" sz="1200" dirty="0">
                  <a:latin typeface="Times New Roman"/>
                  <a:ea typeface="宋体"/>
                </a:rPr>
                <a:t>:</a:t>
              </a:r>
              <a:r>
                <a:rPr lang="en-US" sz="1200" i="1" dirty="0">
                  <a:latin typeface="Times New Roman"/>
                  <a:ea typeface="宋体"/>
                </a:rPr>
                <a:t>   letStatement</a:t>
              </a:r>
              <a:r>
                <a:rPr lang="en-US" sz="1200" dirty="0">
                  <a:latin typeface="Times New Roman"/>
                  <a:ea typeface="宋体"/>
                </a:rPr>
                <a:t> |</a:t>
              </a:r>
              <a:br>
                <a:rPr lang="en-US" sz="1200" dirty="0">
                  <a:latin typeface="Times New Roman"/>
                  <a:ea typeface="宋体"/>
                </a:rPr>
              </a:br>
              <a:r>
                <a:rPr lang="en-US" sz="1200" dirty="0">
                  <a:latin typeface="Times New Roman"/>
                  <a:ea typeface="宋体"/>
                </a:rPr>
                <a:t>                    </a:t>
              </a:r>
              <a:r>
                <a:rPr lang="en-US" sz="1200" i="1" dirty="0">
                  <a:latin typeface="Times New Roman"/>
                  <a:ea typeface="宋体"/>
                </a:rPr>
                <a:t>ifStatement </a:t>
              </a:r>
              <a:r>
                <a:rPr lang="en-US" sz="1200" dirty="0">
                  <a:latin typeface="Times New Roman"/>
                  <a:ea typeface="宋体"/>
                </a:rPr>
                <a:t>|</a:t>
              </a:r>
              <a:br>
                <a:rPr lang="en-US" sz="1200" dirty="0">
                  <a:latin typeface="Times New Roman"/>
                  <a:ea typeface="宋体"/>
                </a:rPr>
              </a:br>
              <a:r>
                <a:rPr lang="en-US" sz="1200" dirty="0">
                  <a:latin typeface="Times New Roman"/>
                  <a:ea typeface="宋体"/>
                </a:rPr>
                <a:t>                    </a:t>
              </a:r>
              <a:r>
                <a:rPr lang="en-US" sz="1200" i="1" dirty="0">
                  <a:latin typeface="Times New Roman"/>
                  <a:ea typeface="宋体"/>
                </a:rPr>
                <a:t>whileStatement</a:t>
              </a:r>
              <a:r>
                <a:rPr lang="en-US" sz="12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statemen</a:t>
              </a:r>
              <a:r>
                <a:rPr lang="fr-FR" sz="1200" i="1" spc="150" dirty="0">
                  <a:latin typeface="Times New Roman"/>
                  <a:ea typeface="宋体"/>
                </a:rPr>
                <a:t>t</a:t>
              </a:r>
              <a:r>
                <a:rPr lang="fr-FR" sz="12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</a:t>
              </a:r>
              <a:r>
                <a:rPr lang="fr-FR" sz="1200" i="1" dirty="0">
                  <a:latin typeface="Times New Roman"/>
                  <a:ea typeface="宋体"/>
                </a:rPr>
                <a:t>letStatement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let</a:t>
              </a:r>
              <a:r>
                <a:rPr lang="fr-FR" sz="1200" dirty="0">
                  <a:latin typeface="Times New Roman"/>
                  <a:ea typeface="宋体"/>
                </a:rPr>
                <a:t>'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200" b="1" dirty="0">
                  <a:latin typeface="Consolas"/>
                  <a:ea typeface="宋体"/>
                </a:rPr>
                <a:t>=</a:t>
              </a:r>
              <a:r>
                <a:rPr lang="fr-FR" sz="1200" dirty="0">
                  <a:latin typeface="Times New Roman"/>
                  <a:ea typeface="宋体"/>
                </a:rPr>
                <a:t>' 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;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</a:t>
              </a:r>
              <a:r>
                <a:rPr lang="fr-FR" sz="1200" i="1" dirty="0">
                  <a:latin typeface="Times New Roman"/>
                  <a:ea typeface="宋体"/>
                </a:rPr>
                <a:t>ifStatement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if</a:t>
              </a:r>
              <a:r>
                <a:rPr lang="fr-FR" sz="12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br>
                <a:rPr lang="fr-FR" sz="1200" dirty="0">
                  <a:latin typeface="Times New Roman"/>
                  <a:ea typeface="宋体"/>
                </a:rPr>
              </a:br>
              <a:r>
                <a:rPr lang="fr-FR" sz="1200" dirty="0">
                  <a:latin typeface="Times New Roman"/>
                  <a:ea typeface="宋体"/>
                </a:rPr>
                <a:t>  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200" i="1" dirty="0">
                  <a:latin typeface="Times New Roman"/>
                  <a:ea typeface="宋体"/>
                </a:rPr>
                <a:t> whileStatement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while</a:t>
              </a:r>
              <a:r>
                <a:rPr lang="fr-FR" sz="1200" dirty="0">
                  <a:latin typeface="Times New Roman"/>
                  <a:ea typeface="宋体"/>
                </a:rPr>
                <a:t>'  '</a:t>
              </a:r>
              <a:r>
                <a:rPr lang="fr-FR" sz="1200" b="1" dirty="0">
                  <a:latin typeface="Consolas"/>
                  <a:ea typeface="宋体"/>
                </a:rPr>
                <a:t>(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br>
                <a:rPr lang="fr-FR" sz="1200" dirty="0">
                  <a:latin typeface="Times New Roman"/>
                  <a:ea typeface="宋体"/>
                </a:rPr>
              </a:br>
              <a:r>
                <a:rPr lang="fr-FR" sz="1200" dirty="0">
                  <a:latin typeface="Times New Roman"/>
                  <a:ea typeface="宋体"/>
                </a:rPr>
                <a:t>  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2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term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spc="150" dirty="0">
                  <a:latin typeface="Times New Roman"/>
                  <a:ea typeface="宋体"/>
                </a:rPr>
                <a:t>(</a:t>
              </a:r>
              <a:r>
                <a:rPr lang="fr-FR" sz="1200" i="1" dirty="0">
                  <a:latin typeface="Times New Roman"/>
                  <a:ea typeface="宋体"/>
                </a:rPr>
                <a:t>op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i="1" dirty="0">
                  <a:latin typeface="Times New Roman"/>
                  <a:ea typeface="宋体"/>
                </a:rPr>
                <a:t>ter</a:t>
              </a:r>
              <a:r>
                <a:rPr lang="fr-FR" sz="1200" i="1" spc="150" dirty="0">
                  <a:latin typeface="Times New Roman"/>
                  <a:ea typeface="宋体"/>
                </a:rPr>
                <a:t>m</a:t>
              </a:r>
              <a:r>
                <a:rPr lang="fr-FR" sz="12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      </a:t>
              </a:r>
              <a:r>
                <a:rPr lang="fr-FR" sz="1200" i="1" dirty="0">
                  <a:latin typeface="Times New Roman"/>
                  <a:ea typeface="宋体"/>
                </a:rPr>
                <a:t>term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 | </a:t>
              </a:r>
              <a:r>
                <a:rPr lang="fr-FR" sz="12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</a:t>
              </a:r>
              <a:r>
                <a:rPr lang="fr-FR" sz="1200" i="1" dirty="0">
                  <a:latin typeface="Times New Roman"/>
                  <a:ea typeface="宋体"/>
                </a:rPr>
                <a:t>constant</a:t>
              </a:r>
              <a:r>
                <a:rPr lang="fr-FR" sz="12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         </a:t>
              </a:r>
              <a:r>
                <a:rPr lang="fr-FR" sz="1200" i="1" dirty="0">
                  <a:latin typeface="Times New Roman"/>
                  <a:ea typeface="宋体"/>
                </a:rPr>
                <a:t>op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+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-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&gt;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&lt;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819E39-7855-BF9F-B6F2-F1B25F739014}"/>
              </a:ext>
            </a:extLst>
          </p:cNvPr>
          <p:cNvGrpSpPr/>
          <p:nvPr/>
        </p:nvGrpSpPr>
        <p:grpSpPr>
          <a:xfrm>
            <a:off x="2886026" y="1129654"/>
            <a:ext cx="6975604" cy="5022647"/>
            <a:chOff x="2886026" y="1129654"/>
            <a:chExt cx="6975604" cy="502264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B62A2BB-A912-0A43-B66D-0DCA3F93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102" y="1129654"/>
              <a:ext cx="5694528" cy="477109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2C8EB6-FEB2-B6A1-A12F-C4C7714D8515}"/>
                </a:ext>
              </a:extLst>
            </p:cNvPr>
            <p:cNvGrpSpPr/>
            <p:nvPr/>
          </p:nvGrpSpPr>
          <p:grpSpPr>
            <a:xfrm>
              <a:off x="2886026" y="5329238"/>
              <a:ext cx="1314500" cy="823063"/>
              <a:chOff x="2879714" y="1461472"/>
              <a:chExt cx="1314500" cy="823063"/>
            </a:xfrm>
          </p:grpSpPr>
          <p:sp>
            <p:nvSpPr>
              <p:cNvPr id="6" name="AutoShape 8">
                <a:extLst>
                  <a:ext uri="{FF2B5EF4-FFF2-40B4-BE49-F238E27FC236}">
                    <a16:creationId xmlns:a16="http://schemas.microsoft.com/office/drawing/2014/main" id="{429205CB-CE6C-E0AF-53EA-DB2DCE95E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714" y="1461472"/>
                <a:ext cx="1314500" cy="823063"/>
              </a:xfrm>
              <a:prstGeom prst="rightArrow">
                <a:avLst>
                  <a:gd name="adj1" fmla="val 55975"/>
                  <a:gd name="adj2" fmla="val 53052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8000" rIns="0" rtlCol="0" anchor="ctr"/>
              <a:lstStyle/>
              <a:p>
                <a:pPr algn="ctr">
                  <a:lnSpc>
                    <a:spcPts val="1520"/>
                  </a:lnSpc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3F0727-57E8-C2BE-362D-73780D39D98F}"/>
                  </a:ext>
                </a:extLst>
              </p:cNvPr>
              <p:cNvSpPr txBox="1"/>
              <p:nvPr/>
            </p:nvSpPr>
            <p:spPr>
              <a:xfrm>
                <a:off x="2963786" y="1738591"/>
                <a:ext cx="1088349" cy="30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2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parser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7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 tree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627869" y="344209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504" y="1037666"/>
            <a:ext cx="3999836" cy="147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613449" y="1259122"/>
            <a:ext cx="4024035" cy="49184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</a:t>
            </a:r>
            <a:r>
              <a:rPr lang="en-US" sz="1000" dirty="0">
                <a:latin typeface="Consolas"/>
                <a:ea typeface="宋体"/>
                <a:cs typeface="Consolas"/>
              </a:rPr>
              <a:t>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&lt;constant&gt;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100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&lt;/constant&gt;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  <a:endParaRPr lang="fr-FR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)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{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</a:t>
            </a:r>
            <a:r>
              <a:rPr lang="sk-SK" sz="1000" dirty="0">
                <a:latin typeface="Consolas"/>
                <a:ea typeface="宋体"/>
                <a:cs typeface="Consolas"/>
              </a:rPr>
              <a:t>&lt;statements&gt;</a:t>
            </a: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   &lt;statement&gt; &lt;letStatement&gt;</a:t>
            </a:r>
            <a:endParaRPr lang="sk-SK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      </a:t>
            </a:r>
            <a:r>
              <a:rPr lang="en-US" sz="1000" dirty="0">
                <a:latin typeface="Consolas"/>
                <a:ea typeface="宋体"/>
                <a:cs typeface="Consolas"/>
              </a:rPr>
              <a:t>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let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&lt;varName&gt;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&lt;/varName&gt;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  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=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&lt;expression&gt;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+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   &lt;term&gt; </a:t>
            </a:r>
            <a:r>
              <a:rPr lang="de-DE" sz="1000" dirty="0">
                <a:latin typeface="Consolas"/>
                <a:ea typeface="宋体"/>
                <a:cs typeface="Consolas"/>
              </a:rPr>
              <a:t>&lt;constant&gt;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1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&lt;/constant&gt; &lt;/term&gt;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&lt;/expression&gt;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</a:t>
            </a:r>
            <a:r>
              <a:rPr lang="sk-SK" sz="1000" dirty="0">
                <a:latin typeface="Consolas"/>
                <a:ea typeface="宋体"/>
                <a:cs typeface="Consolas"/>
              </a:rPr>
              <a:t>&lt;/letStatement&gt; &lt;/statement&gt;</a:t>
            </a: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&lt;/statements&gt;</a:t>
            </a:r>
            <a:r>
              <a:rPr lang="en-US" sz="1000" dirty="0">
                <a:latin typeface="Consolas"/>
                <a:ea typeface="宋体"/>
                <a:cs typeface="Consolas"/>
              </a:rPr>
              <a:t>  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}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&lt;/whileStatement&gt;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31560" y="968475"/>
            <a:ext cx="436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Same parse tree, expressed linearly using mark-up tags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23" name="TextBox 22"/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A7E61B-E51F-174D-885D-829C42E6E13D}"/>
              </a:ext>
            </a:extLst>
          </p:cNvPr>
          <p:cNvGrpSpPr/>
          <p:nvPr/>
        </p:nvGrpSpPr>
        <p:grpSpPr>
          <a:xfrm>
            <a:off x="2886026" y="5329238"/>
            <a:ext cx="1314500" cy="823063"/>
            <a:chOff x="2879714" y="1461472"/>
            <a:chExt cx="1314500" cy="823063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2879714" y="1461472"/>
              <a:ext cx="1314500" cy="823063"/>
            </a:xfrm>
            <a:prstGeom prst="rightArrow">
              <a:avLst>
                <a:gd name="adj1" fmla="val 55975"/>
                <a:gd name="adj2" fmla="val 5305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63786" y="1738591"/>
              <a:ext cx="1088349" cy="30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parser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7B01B-D122-CC4E-922C-31DE5E2CFD18}"/>
              </a:ext>
            </a:extLst>
          </p:cNvPr>
          <p:cNvGrpSpPr/>
          <p:nvPr/>
        </p:nvGrpSpPr>
        <p:grpSpPr>
          <a:xfrm>
            <a:off x="492327" y="968401"/>
            <a:ext cx="3432555" cy="3744838"/>
            <a:chOff x="188700" y="2432753"/>
            <a:chExt cx="3432555" cy="37448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D24248-2BBC-C44F-AAA4-CB887F15E7F1}"/>
                </a:ext>
              </a:extLst>
            </p:cNvPr>
            <p:cNvSpPr txBox="1"/>
            <p:nvPr/>
          </p:nvSpPr>
          <p:spPr>
            <a:xfrm>
              <a:off x="188700" y="2432753"/>
              <a:ext cx="236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Jack grammar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26" name="Text Box 3">
              <a:extLst>
                <a:ext uri="{FF2B5EF4-FFF2-40B4-BE49-F238E27FC236}">
                  <a16:creationId xmlns:a16="http://schemas.microsoft.com/office/drawing/2014/main" id="{19FAB9A8-5844-D646-B6D8-0872F9522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356158" cy="34615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200" i="1" dirty="0">
                  <a:latin typeface="Times New Roman"/>
                  <a:ea typeface="宋体"/>
                </a:rPr>
                <a:t>statement</a:t>
              </a:r>
              <a:r>
                <a:rPr lang="en-US" sz="1200" dirty="0">
                  <a:latin typeface="Times New Roman"/>
                  <a:ea typeface="宋体"/>
                </a:rPr>
                <a:t>:</a:t>
              </a:r>
              <a:r>
                <a:rPr lang="en-US" sz="1200" i="1" dirty="0">
                  <a:latin typeface="Times New Roman"/>
                  <a:ea typeface="宋体"/>
                </a:rPr>
                <a:t>   letStatement</a:t>
              </a:r>
              <a:r>
                <a:rPr lang="en-US" sz="1200" dirty="0">
                  <a:latin typeface="Times New Roman"/>
                  <a:ea typeface="宋体"/>
                </a:rPr>
                <a:t> |</a:t>
              </a:r>
              <a:br>
                <a:rPr lang="en-US" sz="1200" dirty="0">
                  <a:latin typeface="Times New Roman"/>
                  <a:ea typeface="宋体"/>
                </a:rPr>
              </a:br>
              <a:r>
                <a:rPr lang="en-US" sz="1200" dirty="0">
                  <a:latin typeface="Times New Roman"/>
                  <a:ea typeface="宋体"/>
                </a:rPr>
                <a:t>                    </a:t>
              </a:r>
              <a:r>
                <a:rPr lang="en-US" sz="1200" i="1" dirty="0">
                  <a:latin typeface="Times New Roman"/>
                  <a:ea typeface="宋体"/>
                </a:rPr>
                <a:t>ifStatement </a:t>
              </a:r>
              <a:r>
                <a:rPr lang="en-US" sz="1200" dirty="0">
                  <a:latin typeface="Times New Roman"/>
                  <a:ea typeface="宋体"/>
                </a:rPr>
                <a:t>|</a:t>
              </a:r>
              <a:br>
                <a:rPr lang="en-US" sz="1200" dirty="0">
                  <a:latin typeface="Times New Roman"/>
                  <a:ea typeface="宋体"/>
                </a:rPr>
              </a:br>
              <a:r>
                <a:rPr lang="en-US" sz="1200" dirty="0">
                  <a:latin typeface="Times New Roman"/>
                  <a:ea typeface="宋体"/>
                </a:rPr>
                <a:t>                    </a:t>
              </a:r>
              <a:r>
                <a:rPr lang="en-US" sz="1200" i="1" dirty="0">
                  <a:latin typeface="Times New Roman"/>
                  <a:ea typeface="宋体"/>
                </a:rPr>
                <a:t>whileStatement</a:t>
              </a:r>
              <a:r>
                <a:rPr lang="en-US" sz="12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statemen</a:t>
              </a:r>
              <a:r>
                <a:rPr lang="fr-FR" sz="1200" i="1" spc="150" dirty="0">
                  <a:latin typeface="Times New Roman"/>
                  <a:ea typeface="宋体"/>
                </a:rPr>
                <a:t>t</a:t>
              </a:r>
              <a:r>
                <a:rPr lang="fr-FR" sz="12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</a:t>
              </a:r>
              <a:r>
                <a:rPr lang="fr-FR" sz="1200" i="1" dirty="0">
                  <a:latin typeface="Times New Roman"/>
                  <a:ea typeface="宋体"/>
                </a:rPr>
                <a:t>letStatement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let</a:t>
              </a:r>
              <a:r>
                <a:rPr lang="fr-FR" sz="1200" dirty="0">
                  <a:latin typeface="Times New Roman"/>
                  <a:ea typeface="宋体"/>
                </a:rPr>
                <a:t>'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200" b="1" dirty="0">
                  <a:latin typeface="Consolas"/>
                  <a:ea typeface="宋体"/>
                </a:rPr>
                <a:t>=</a:t>
              </a:r>
              <a:r>
                <a:rPr lang="fr-FR" sz="1200" dirty="0">
                  <a:latin typeface="Times New Roman"/>
                  <a:ea typeface="宋体"/>
                </a:rPr>
                <a:t>' 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;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</a:t>
              </a:r>
              <a:r>
                <a:rPr lang="fr-FR" sz="1200" i="1" dirty="0">
                  <a:latin typeface="Times New Roman"/>
                  <a:ea typeface="宋体"/>
                </a:rPr>
                <a:t>ifStatement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if</a:t>
              </a:r>
              <a:r>
                <a:rPr lang="fr-FR" sz="12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br>
                <a:rPr lang="fr-FR" sz="1200" dirty="0">
                  <a:latin typeface="Times New Roman"/>
                  <a:ea typeface="宋体"/>
                </a:rPr>
              </a:br>
              <a:r>
                <a:rPr lang="fr-FR" sz="1200" dirty="0">
                  <a:latin typeface="Times New Roman"/>
                  <a:ea typeface="宋体"/>
                </a:rPr>
                <a:t>  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200" i="1" dirty="0">
                  <a:latin typeface="Times New Roman"/>
                  <a:ea typeface="宋体"/>
                </a:rPr>
                <a:t> whileStatement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while</a:t>
              </a:r>
              <a:r>
                <a:rPr lang="fr-FR" sz="1200" dirty="0">
                  <a:latin typeface="Times New Roman"/>
                  <a:ea typeface="宋体"/>
                </a:rPr>
                <a:t>'  '</a:t>
              </a:r>
              <a:r>
                <a:rPr lang="fr-FR" sz="1200" b="1" dirty="0">
                  <a:latin typeface="Consolas"/>
                  <a:ea typeface="宋体"/>
                </a:rPr>
                <a:t>(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br>
                <a:rPr lang="fr-FR" sz="1200" dirty="0">
                  <a:latin typeface="Times New Roman"/>
                  <a:ea typeface="宋体"/>
                </a:rPr>
              </a:br>
              <a:r>
                <a:rPr lang="fr-FR" sz="1200" dirty="0">
                  <a:latin typeface="Times New Roman"/>
                  <a:ea typeface="宋体"/>
                </a:rPr>
                <a:t>  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200" dirty="0">
                  <a:latin typeface="Times New Roman"/>
                  <a:ea typeface="宋体"/>
                </a:rPr>
                <a:t>' </a:t>
              </a:r>
              <a:r>
                <a:rPr lang="fr-FR" sz="1200" i="1" dirty="0">
                  <a:latin typeface="Times New Roman"/>
                  <a:ea typeface="宋体"/>
                </a:rPr>
                <a:t>statements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2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</a:t>
              </a:r>
              <a:r>
                <a:rPr lang="fr-FR" sz="1200" i="1" dirty="0">
                  <a:latin typeface="Times New Roman"/>
                  <a:ea typeface="宋体"/>
                </a:rPr>
                <a:t>expression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term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spc="150" dirty="0">
                  <a:latin typeface="Times New Roman"/>
                  <a:ea typeface="宋体"/>
                </a:rPr>
                <a:t>(</a:t>
              </a:r>
              <a:r>
                <a:rPr lang="fr-FR" sz="1200" i="1" dirty="0">
                  <a:latin typeface="Times New Roman"/>
                  <a:ea typeface="宋体"/>
                </a:rPr>
                <a:t>op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i="1" dirty="0">
                  <a:latin typeface="Times New Roman"/>
                  <a:ea typeface="宋体"/>
                </a:rPr>
                <a:t>ter</a:t>
              </a:r>
              <a:r>
                <a:rPr lang="fr-FR" sz="1200" i="1" spc="150" dirty="0">
                  <a:latin typeface="Times New Roman"/>
                  <a:ea typeface="宋体"/>
                </a:rPr>
                <a:t>m</a:t>
              </a:r>
              <a:r>
                <a:rPr lang="fr-FR" sz="12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      </a:t>
              </a:r>
              <a:r>
                <a:rPr lang="fr-FR" sz="1200" i="1" dirty="0">
                  <a:latin typeface="Times New Roman"/>
                  <a:ea typeface="宋体"/>
                </a:rPr>
                <a:t>term</a:t>
              </a:r>
              <a:r>
                <a:rPr lang="fr-FR" sz="1200" dirty="0">
                  <a:latin typeface="Times New Roman"/>
                  <a:ea typeface="宋体"/>
                </a:rPr>
                <a:t>: 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 | </a:t>
              </a:r>
              <a:r>
                <a:rPr lang="fr-FR" sz="12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</a:t>
              </a:r>
              <a:r>
                <a:rPr lang="fr-FR" sz="1200" i="1" dirty="0">
                  <a:latin typeface="Times New Roman"/>
                  <a:ea typeface="宋体"/>
                </a:rPr>
                <a:t>varName</a:t>
              </a:r>
              <a:r>
                <a:rPr lang="fr-FR" sz="12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</a:t>
              </a:r>
              <a:r>
                <a:rPr lang="fr-FR" sz="1200" i="1" dirty="0">
                  <a:latin typeface="Times New Roman"/>
                  <a:ea typeface="宋体"/>
                </a:rPr>
                <a:t>constant</a:t>
              </a:r>
              <a:r>
                <a:rPr lang="fr-FR" sz="12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                 </a:t>
              </a:r>
              <a:r>
                <a:rPr lang="fr-FR" sz="1200" i="1" dirty="0">
                  <a:latin typeface="Times New Roman"/>
                  <a:ea typeface="宋体"/>
                </a:rPr>
                <a:t>op</a:t>
              </a:r>
              <a:r>
                <a:rPr lang="fr-FR" sz="1200" dirty="0">
                  <a:latin typeface="Times New Roman"/>
                  <a:ea typeface="宋体"/>
                </a:rPr>
                <a:t>:   '</a:t>
              </a:r>
              <a:r>
                <a:rPr lang="fr-FR" sz="1100" b="1" dirty="0">
                  <a:latin typeface="Consolas"/>
                  <a:ea typeface="宋体"/>
                </a:rPr>
                <a:t>+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-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&gt;</a:t>
              </a:r>
              <a:r>
                <a:rPr lang="fr-FR" sz="1200" dirty="0">
                  <a:latin typeface="Times New Roman"/>
                  <a:ea typeface="宋体"/>
                </a:rPr>
                <a:t>' | '</a:t>
              </a:r>
              <a:r>
                <a:rPr lang="fr-FR" sz="1100" b="1" dirty="0">
                  <a:latin typeface="Consolas"/>
                  <a:ea typeface="宋体"/>
                </a:rPr>
                <a:t>&lt;</a:t>
              </a:r>
              <a:r>
                <a:rPr lang="fr-FR" sz="1200" dirty="0">
                  <a:latin typeface="Times New Roman"/>
                  <a:ea typeface="宋体"/>
                </a:rPr>
                <a:t>'</a:t>
              </a:r>
            </a:p>
          </p:txBody>
        </p:sp>
      </p:grpSp>
      <p:sp>
        <p:nvSpPr>
          <p:cNvPr id="25" name="Rounded Rectangular Callout 24"/>
          <p:cNvSpPr/>
          <p:nvPr/>
        </p:nvSpPr>
        <p:spPr>
          <a:xfrm>
            <a:off x="8893489" y="5087512"/>
            <a:ext cx="2429103" cy="975956"/>
          </a:xfrm>
          <a:prstGeom prst="wedgeRoundRectCallout">
            <a:avLst>
              <a:gd name="adj1" fmla="val -84518"/>
              <a:gd name="adj2" fmla="val 21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The output that the JackAnalyzer is expected to generate (project 10)</a:t>
            </a:r>
            <a:endParaRPr lang="en-US" sz="1600" i="1" dirty="0">
              <a:solidFill>
                <a:schemeClr val="tx1"/>
              </a:solidFill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403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4582805" y="2005012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99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analyzer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627869" y="344209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613449" y="1259122"/>
            <a:ext cx="4024035" cy="49184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</a:t>
            </a:r>
            <a:r>
              <a:rPr lang="en-US" sz="1000" dirty="0">
                <a:latin typeface="Consolas"/>
                <a:ea typeface="宋体"/>
                <a:cs typeface="Consolas"/>
              </a:rPr>
              <a:t>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&lt;constant&gt;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100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&lt;/constant&gt;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  <a:endParaRPr lang="fr-FR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)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{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</a:t>
            </a:r>
            <a:r>
              <a:rPr lang="sk-SK" sz="1000" dirty="0">
                <a:latin typeface="Consolas"/>
                <a:ea typeface="宋体"/>
                <a:cs typeface="Consolas"/>
              </a:rPr>
              <a:t>&lt;statements&gt;</a:t>
            </a: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   &lt;statement&gt; &lt;letStatement&gt;</a:t>
            </a:r>
            <a:endParaRPr lang="sk-SK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      </a:t>
            </a:r>
            <a:r>
              <a:rPr lang="en-US" sz="1000" dirty="0">
                <a:latin typeface="Consolas"/>
                <a:ea typeface="宋体"/>
                <a:cs typeface="Consolas"/>
              </a:rPr>
              <a:t>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let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&lt;varName&gt;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&lt;/varName&gt;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  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=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&lt;expression&gt;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+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   &lt;term&gt; </a:t>
            </a:r>
            <a:r>
              <a:rPr lang="de-DE" sz="1000" dirty="0">
                <a:latin typeface="Consolas"/>
                <a:ea typeface="宋体"/>
                <a:cs typeface="Consolas"/>
              </a:rPr>
              <a:t>&lt;constant&gt;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1 </a:t>
            </a:r>
            <a:r>
              <a:rPr lang="de-DE" sz="1000" dirty="0">
                <a:latin typeface="Consolas"/>
                <a:ea typeface="宋体"/>
                <a:cs typeface="Consolas"/>
              </a:rPr>
              <a:t>&lt;/constant&gt; &lt;/term&gt;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&lt;/expression&gt;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</a:t>
            </a:r>
            <a:r>
              <a:rPr lang="sk-SK" sz="1000" dirty="0">
                <a:latin typeface="Consolas"/>
                <a:ea typeface="宋体"/>
                <a:cs typeface="Consolas"/>
              </a:rPr>
              <a:t>&lt;/letStatement&gt; &lt;/statement&gt;</a:t>
            </a:r>
          </a:p>
          <a:p>
            <a:pPr>
              <a:spcBef>
                <a:spcPts val="190"/>
              </a:spcBef>
            </a:pPr>
            <a:r>
              <a:rPr lang="sk-SK" sz="1000" dirty="0">
                <a:latin typeface="Consolas"/>
                <a:ea typeface="宋体"/>
                <a:cs typeface="Consolas"/>
              </a:rPr>
              <a:t>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&lt;/statements&gt;</a:t>
            </a:r>
            <a:r>
              <a:rPr lang="en-US" sz="1000" dirty="0">
                <a:latin typeface="Consolas"/>
                <a:ea typeface="宋体"/>
                <a:cs typeface="Consolas"/>
              </a:rPr>
              <a:t>  </a:t>
            </a:r>
            <a:endParaRPr lang="sk-SK" sz="10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</a:t>
            </a:r>
            <a:r>
              <a:rPr lang="fr-FR" sz="1000" dirty="0">
                <a:latin typeface="Consolas"/>
                <a:ea typeface="宋体"/>
                <a:cs typeface="Consolas"/>
              </a:rPr>
              <a:t>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}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&lt;/whileStatement&gt;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31560" y="968475"/>
            <a:ext cx="436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24300" y="959913"/>
            <a:ext cx="2171709" cy="1360898"/>
            <a:chOff x="203663" y="965166"/>
            <a:chExt cx="2171709" cy="1360898"/>
          </a:xfrm>
        </p:grpSpPr>
        <p:sp>
          <p:nvSpPr>
            <p:cNvPr id="23" name="TextBox 22"/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3663" y="965166"/>
              <a:ext cx="1815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5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A7E61B-E51F-174D-885D-829C42E6E13D}"/>
              </a:ext>
            </a:extLst>
          </p:cNvPr>
          <p:cNvGrpSpPr/>
          <p:nvPr/>
        </p:nvGrpSpPr>
        <p:grpSpPr>
          <a:xfrm>
            <a:off x="2694850" y="1442214"/>
            <a:ext cx="1720917" cy="734938"/>
            <a:chOff x="2928616" y="1299277"/>
            <a:chExt cx="1720917" cy="734938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92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28081" y="911052"/>
            <a:ext cx="3342597" cy="3248764"/>
            <a:chOff x="328081" y="1047532"/>
            <a:chExt cx="3342597" cy="3248764"/>
          </a:xfrm>
        </p:grpSpPr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328081" y="1426848"/>
              <a:ext cx="3342597" cy="2869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/** Tests the Point class. */</a:t>
              </a:r>
              <a:endParaRPr lang="en-US" sz="1200" dirty="0">
                <a:latin typeface="Consolas" charset="0"/>
                <a:ea typeface="Consolas" charset="0"/>
                <a:cs typeface="Consolas" charset="0"/>
              </a:endParaRP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class Main {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function void main() {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var Point p1, p2, p3;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p1 = Point.new(1,2);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p2 = Point.new(3,4);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let p3 = p1.plus(p2);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p3.print();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// Prints (4,6) 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Output.println();                  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do Output.printInt(p1.dist(p3));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// Prints 5  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return;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}</a:t>
              </a:r>
            </a:p>
            <a:p>
              <a:pPr algn="just"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1248983" y="1047532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high-level program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  <a:r>
              <a:rPr lang="en-US" sz="2400" dirty="0"/>
              <a:t> (two-tier)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220423" y="3734620"/>
            <a:ext cx="3072295" cy="2777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0" rIns="93600" bIns="0" anchor="ctr" anchorCtr="0"/>
          <a:lstStyle>
            <a:defPPr>
              <a:defRPr lang="en-US"/>
            </a:defPPr>
            <a:lvl1pPr marL="342900" indent="-342900" algn="just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</a:rPr>
              <a:t>/** Represents a Point. */</a:t>
            </a:r>
          </a:p>
          <a:p>
            <a:r>
              <a:rPr lang="en-US" dirty="0"/>
              <a:t>class Point {</a:t>
            </a:r>
          </a:p>
          <a:p>
            <a:r>
              <a:rPr lang="en-US" dirty="0"/>
              <a:t>  field int x, y;</a:t>
            </a:r>
          </a:p>
          <a:p>
            <a:r>
              <a:rPr lang="en-US" dirty="0"/>
              <a:t>  static int pointCount;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8000"/>
                </a:solidFill>
              </a:rPr>
              <a:t>/** Constructs a new point */ </a:t>
            </a:r>
          </a:p>
          <a:p>
            <a:r>
              <a:rPr lang="en-US" dirty="0"/>
              <a:t>  constructor Point new(int ax, </a:t>
            </a:r>
          </a:p>
          <a:p>
            <a:r>
              <a:rPr lang="en-US" dirty="0"/>
              <a:t>                        int ay) {</a:t>
            </a:r>
          </a:p>
          <a:p>
            <a:r>
              <a:rPr lang="en-US" dirty="0"/>
              <a:t>      let x = ax;  </a:t>
            </a:r>
          </a:p>
          <a:p>
            <a:r>
              <a:rPr lang="en-US" dirty="0"/>
              <a:t>      let y = ay;</a:t>
            </a:r>
          </a:p>
          <a:p>
            <a:r>
              <a:rPr lang="en-US" dirty="0"/>
              <a:t>      let pointCount = </a:t>
            </a:r>
          </a:p>
          <a:p>
            <a:r>
              <a:rPr lang="en-US" dirty="0"/>
              <a:t>          pointCount + 1;</a:t>
            </a:r>
          </a:p>
          <a:p>
            <a:r>
              <a:rPr lang="en-US" dirty="0"/>
              <a:t>      return this;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8000"/>
                </a:solidFill>
              </a:rPr>
              <a:t>// ... more Point methods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70746" y="961502"/>
            <a:ext cx="3532229" cy="5301119"/>
            <a:chOff x="3070746" y="961502"/>
            <a:chExt cx="3532229" cy="5301119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4584446" y="1291014"/>
              <a:ext cx="1511372" cy="3717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 ... 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constant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eq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not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argument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neg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call div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pop argument 3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neg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2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add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constant 2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...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4874515" y="961502"/>
              <a:ext cx="1137337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5091603" y="2544909"/>
              <a:ext cx="1511372" cy="37177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 ...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constant 2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pop argument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constant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not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add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pop argument 3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neg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0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1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push local 2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add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...</a:t>
              </a:r>
            </a:p>
          </p:txBody>
        </p: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3070746" y="2325674"/>
              <a:ext cx="1525186" cy="860331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cs typeface="+mn-cs"/>
                </a:rPr>
                <a:t>  compiler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82329" y="942402"/>
            <a:ext cx="3134767" cy="5449799"/>
            <a:chOff x="5482329" y="942402"/>
            <a:chExt cx="3134767" cy="5449799"/>
          </a:xfrm>
        </p:grpSpPr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7087160" y="1302217"/>
              <a:ext cx="1529936" cy="50899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7600" tIns="82800" rIns="57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...</a:t>
              </a:r>
            </a:p>
          </p:txBody>
        </p: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7148759" y="942402"/>
              <a:ext cx="141568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machine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6" name="AutoShape 8"/>
            <p:cNvSpPr>
              <a:spLocks noChangeArrowheads="1"/>
            </p:cNvSpPr>
            <p:nvPr/>
          </p:nvSpPr>
          <p:spPr bwMode="auto">
            <a:xfrm>
              <a:off x="5482329" y="1631846"/>
              <a:ext cx="1604831" cy="860331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rIns="0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cs typeface="+mn-cs"/>
                </a:rPr>
                <a:t>  VM translator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50A99-5A8A-C24E-9B67-6CE62B625367}"/>
              </a:ext>
            </a:extLst>
          </p:cNvPr>
          <p:cNvGrpSpPr/>
          <p:nvPr/>
        </p:nvGrpSpPr>
        <p:grpSpPr>
          <a:xfrm>
            <a:off x="3833339" y="1274870"/>
            <a:ext cx="2809950" cy="969686"/>
            <a:chOff x="3833339" y="1274870"/>
            <a:chExt cx="2809950" cy="969686"/>
          </a:xfrm>
        </p:grpSpPr>
        <p:graphicFrame>
          <p:nvGraphicFramePr>
            <p:cNvPr id="2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58535504"/>
                </p:ext>
              </p:extLst>
            </p:nvPr>
          </p:nvGraphicFramePr>
          <p:xfrm>
            <a:off x="3833339" y="1570471"/>
            <a:ext cx="524782" cy="674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987425" imgH="1473200" progId="MS_ClipArt_Gallery.2">
                    <p:embed/>
                  </p:oleObj>
                </mc:Choice>
                <mc:Fallback>
                  <p:oleObj name="Clip" r:id="rId2" imgW="987425" imgH="147320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339" y="1570471"/>
                          <a:ext cx="524782" cy="674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/>
            <a:srcRect l="19073" t="-1" r="19787" b="6478"/>
            <a:stretch/>
          </p:blipFill>
          <p:spPr>
            <a:xfrm>
              <a:off x="6137333" y="1274870"/>
              <a:ext cx="505956" cy="434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98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analyzer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627869" y="344209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94E0AB18-7BDB-014E-8D67-BBC05199D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FE1B11-6280-114F-A215-B345C98464D6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378EBD-6606-5E46-93AA-6E0392220889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9B96E9-34A8-F945-8B62-F0E6B0304EC3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364A8A-98E8-F64E-936A-F79950BF4906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89118F-BE9C-D84C-A509-BBBAB2C10728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6E5692A2-64F8-1D47-94D8-8EFB784B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51DF85-609B-274F-BC02-FE88C11A86BB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04BEEE-DA5B-7B41-93A0-2558F55AF6DE}"/>
              </a:ext>
            </a:extLst>
          </p:cNvPr>
          <p:cNvSpPr txBox="1">
            <a:spLocks/>
          </p:cNvSpPr>
          <p:nvPr/>
        </p:nvSpPr>
        <p:spPr>
          <a:xfrm>
            <a:off x="3941835" y="1372581"/>
            <a:ext cx="4817852" cy="225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Syntax Analyzer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A computer program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Designed to accept / reject a given input (program)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In the process, builds the program’s parse tree (XML)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b="1" i="1" dirty="0">
                <a:ea typeface="宋体"/>
              </a:rPr>
              <a:t>Designed according to the language grammar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770217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analyzer design</a:t>
            </a:r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627869" y="344209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94E0AB18-7BDB-014E-8D67-BBC05199D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FE1B11-6280-114F-A215-B345C98464D6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378EBD-6606-5E46-93AA-6E0392220889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9B96E9-34A8-F945-8B62-F0E6B0304EC3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364A8A-98E8-F64E-936A-F79950BF4906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89118F-BE9C-D84C-A509-BBBAB2C10728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6E5692A2-64F8-1D47-94D8-8EFB784B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51DF85-609B-274F-BC02-FE88C11A86BB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235DEF-2880-F645-ACFF-C3AE691C960C}"/>
              </a:ext>
            </a:extLst>
          </p:cNvPr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D18884-5885-844B-B1D8-AE205B1374DC}"/>
                </a:ext>
              </a:extLst>
            </p:cNvPr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>
              <a:extLst>
                <a:ext uri="{FF2B5EF4-FFF2-40B4-BE49-F238E27FC236}">
                  <a16:creationId xmlns:a16="http://schemas.microsoft.com/office/drawing/2014/main" id="{EAD7CC43-10E9-954E-B581-81D1AA980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578ABCE-4C02-E147-9AD0-5821798BB453}"/>
              </a:ext>
            </a:extLst>
          </p:cNvPr>
          <p:cNvSpPr txBox="1">
            <a:spLocks/>
          </p:cNvSpPr>
          <p:nvPr/>
        </p:nvSpPr>
        <p:spPr>
          <a:xfrm>
            <a:off x="3941835" y="1372581"/>
            <a:ext cx="4817852" cy="2250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The Syntax Analyzer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A computer program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Designed to accept / reject a given input (program)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dirty="0">
                <a:ea typeface="宋体"/>
              </a:rPr>
              <a:t>In the process, builds the program’s parse tree (XML)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600" b="1" i="1" dirty="0">
                <a:ea typeface="宋体"/>
              </a:rPr>
              <a:t>Designed according to the language grammar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400405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23399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Syntax analyzer design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/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29" name="Text Box 3">
            <a:extLst>
              <a:ext uri="{FF2B5EF4-FFF2-40B4-BE49-F238E27FC236}">
                <a16:creationId xmlns:a16="http://schemas.microsoft.com/office/drawing/2014/main" id="{45DD2EE5-DF0F-4E4B-8440-8B52A0927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60845-ADA0-6745-8391-F0548E1F9D43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A9E5C8-CA0E-914E-ADB5-6A9EC0072CD0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65D15C-4B2C-6E40-BCA2-B4969516ED75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3AFA2-4DAA-1049-B32E-ADB160784F3E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554E9B-58EB-1448-8062-4712B0B27DBA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0A09578F-EE1F-2741-8214-2B604CA8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219718-7B1B-5440-B046-C8F5883D7A24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BE9548-E0E7-BA42-A7E2-50A4E72FA6E2}"/>
              </a:ext>
            </a:extLst>
          </p:cNvPr>
          <p:cNvSpPr txBox="1"/>
          <p:nvPr/>
        </p:nvSpPr>
        <p:spPr>
          <a:xfrm>
            <a:off x="3611112" y="919152"/>
            <a:ext cx="31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Syntax analyzer implementation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9A118-8F3F-5D4F-820C-4BEE256029BC}"/>
              </a:ext>
            </a:extLst>
          </p:cNvPr>
          <p:cNvSpPr txBox="1"/>
          <p:nvPr/>
        </p:nvSpPr>
        <p:spPr>
          <a:xfrm>
            <a:off x="6945724" y="1329544"/>
            <a:ext cx="20339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 call the main module of the syntax analyzer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CompilationEngine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8D0533DA-B33B-9E0C-90FB-3DC80CA13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5900" y="1244948"/>
            <a:ext cx="3110628" cy="326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504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class CompilationEngine {</a:t>
            </a:r>
          </a:p>
          <a:p>
            <a:pPr algn="just">
              <a:spcBef>
                <a:spcPts val="300"/>
              </a:spcBef>
              <a:defRPr/>
            </a:pPr>
            <a:r>
              <a:rPr lang="he-IL" sz="11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compileLet()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1100" dirty="0">
                <a:latin typeface="Times New Roman"/>
                <a:cs typeface="Times New Roman"/>
              </a:rPr>
              <a:t> statement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  <a:endParaRPr lang="he-IL" sz="1100" dirty="0">
              <a:latin typeface="Consolas"/>
              <a:cs typeface="Consolas"/>
            </a:endParaRPr>
          </a:p>
          <a:p>
            <a:pPr algn="just">
              <a:spcBef>
                <a:spcPts val="9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compileWhile()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100" dirty="0">
                <a:latin typeface="Times New Roman"/>
                <a:cs typeface="Times New Roman"/>
              </a:rPr>
              <a:t> statement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compileTerm()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term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 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      </a:t>
            </a:r>
            <a:endParaRPr lang="en-US" sz="1200" dirty="0">
              <a:latin typeface="Times New Roman"/>
              <a:ea typeface="宋体"/>
            </a:endParaRPr>
          </a:p>
          <a:p>
            <a:pPr algn="just">
              <a:spcBef>
                <a:spcPts val="600"/>
              </a:spcBef>
              <a:defRPr/>
            </a:pPr>
            <a:endParaRPr lang="en-US" sz="1200" dirty="0"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47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3685900" y="1244948"/>
            <a:ext cx="3110628" cy="326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5040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class CompilationEngine {</a:t>
            </a:r>
          </a:p>
          <a:p>
            <a:pPr algn="just">
              <a:spcBef>
                <a:spcPts val="300"/>
              </a:spcBef>
              <a:defRPr/>
            </a:pPr>
            <a:r>
              <a:rPr lang="he-IL" sz="11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compileLet()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1100" dirty="0">
                <a:latin typeface="Times New Roman"/>
                <a:cs typeface="Times New Roman"/>
              </a:rPr>
              <a:t> statement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  <a:endParaRPr lang="he-IL" sz="1100" dirty="0">
              <a:latin typeface="Consolas"/>
              <a:cs typeface="Consolas"/>
            </a:endParaRPr>
          </a:p>
          <a:p>
            <a:pPr algn="just">
              <a:spcBef>
                <a:spcPts val="9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compileWhile()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100" dirty="0">
                <a:latin typeface="Times New Roman"/>
                <a:cs typeface="Times New Roman"/>
              </a:rPr>
              <a:t> statement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compileTerm() 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 </a:t>
            </a:r>
            <a:r>
              <a:rPr lang="en-US" sz="1100" dirty="0">
                <a:latin typeface="Times New Roman"/>
                <a:cs typeface="Times New Roman"/>
              </a:rPr>
              <a:t>// code for compiling a term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 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/>
              <a:ea typeface="宋体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  <a:cs typeface="Consolas"/>
              </a:rPr>
              <a:t>      </a:t>
            </a:r>
            <a:endParaRPr lang="en-US" sz="1200" dirty="0">
              <a:latin typeface="Times New Roman"/>
              <a:ea typeface="宋体"/>
            </a:endParaRPr>
          </a:p>
          <a:p>
            <a:pPr algn="just">
              <a:spcBef>
                <a:spcPts val="600"/>
              </a:spcBef>
              <a:defRPr/>
            </a:pPr>
            <a:endParaRPr lang="en-US" sz="1200" dirty="0"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3399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Syntax analyzer design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/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0670" y="2526406"/>
            <a:ext cx="6392377" cy="694619"/>
            <a:chOff x="171261" y="2673163"/>
            <a:chExt cx="6392377" cy="694619"/>
          </a:xfrm>
        </p:grpSpPr>
        <p:grpSp>
          <p:nvGrpSpPr>
            <p:cNvPr id="3" name="Group 2"/>
            <p:cNvGrpSpPr/>
            <p:nvPr/>
          </p:nvGrpSpPr>
          <p:grpSpPr>
            <a:xfrm>
              <a:off x="171261" y="2673163"/>
              <a:ext cx="6392377" cy="694619"/>
              <a:chOff x="171261" y="2673163"/>
              <a:chExt cx="6392377" cy="694619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834524" y="2673163"/>
                <a:ext cx="2729114" cy="629395"/>
              </a:xfrm>
              <a:prstGeom prst="roundRect">
                <a:avLst/>
              </a:prstGeom>
              <a:noFill/>
              <a:ln w="25400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71261" y="2927405"/>
                <a:ext cx="2558011" cy="440377"/>
              </a:xfrm>
              <a:prstGeom prst="roundRect">
                <a:avLst/>
              </a:prstGeom>
              <a:noFill/>
              <a:ln w="25400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" name="Straight Connector 3"/>
            <p:cNvCxnSpPr>
              <a:cxnSpLocks/>
              <a:stCxn id="19" idx="3"/>
              <a:endCxn id="14" idx="1"/>
            </p:cNvCxnSpPr>
            <p:nvPr/>
          </p:nvCxnSpPr>
          <p:spPr>
            <a:xfrm flipV="1">
              <a:off x="2729272" y="2987861"/>
              <a:ext cx="1105252" cy="1597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Box 3">
            <a:extLst>
              <a:ext uri="{FF2B5EF4-FFF2-40B4-BE49-F238E27FC236}">
                <a16:creationId xmlns:a16="http://schemas.microsoft.com/office/drawing/2014/main" id="{45DD2EE5-DF0F-4E4B-8440-8B52A0927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60845-ADA0-6745-8391-F0548E1F9D43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A9E5C8-CA0E-914E-ADB5-6A9EC0072CD0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65D15C-4B2C-6E40-BCA2-B4969516ED75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3AFA2-4DAA-1049-B32E-ADB160784F3E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554E9B-58EB-1448-8062-4712B0B27DBA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0A09578F-EE1F-2741-8214-2B604CA8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219718-7B1B-5440-B046-C8F5883D7A24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C0BA735-4ACA-1D44-A52E-14038BE92FED}"/>
              </a:ext>
            </a:extLst>
          </p:cNvPr>
          <p:cNvSpPr txBox="1">
            <a:spLocks/>
          </p:cNvSpPr>
          <p:nvPr/>
        </p:nvSpPr>
        <p:spPr>
          <a:xfrm>
            <a:off x="6945724" y="2252873"/>
            <a:ext cx="1887710" cy="15447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>
            <a:defPPr>
              <a:defRPr lang="en-US"/>
            </a:defPPr>
            <a:lvl1pPr>
              <a:spcBef>
                <a:spcPts val="1600"/>
              </a:spcBef>
              <a:defRPr sz="1600">
                <a:latin typeface="Times New Roman" charset="0"/>
                <a:ea typeface="Times New Roman" charset="0"/>
                <a:cs typeface="Times New Roman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Consists of a set of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 </a:t>
            </a:r>
            <a:r>
              <a:rPr lang="en-US" sz="1400" dirty="0">
                <a:solidFill>
                  <a:schemeClr val="tx1"/>
                </a:solidFill>
              </a:rPr>
              <a:t>methods,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</a:rPr>
              <a:t>One for each grammar rule </a:t>
            </a:r>
            <a:r>
              <a:rPr lang="en-US" sz="1400" i="1" dirty="0">
                <a:solidFill>
                  <a:schemeClr val="tx1"/>
                </a:solidFill>
              </a:rPr>
              <a:t>xxx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EC824A3-AC60-EB46-9D75-DFBEC256D351}"/>
              </a:ext>
            </a:extLst>
          </p:cNvPr>
          <p:cNvSpPr/>
          <p:nvPr/>
        </p:nvSpPr>
        <p:spPr>
          <a:xfrm>
            <a:off x="6134008" y="4007501"/>
            <a:ext cx="2307627" cy="726163"/>
          </a:xfrm>
          <a:prstGeom prst="wedgeRoundRectCallout">
            <a:avLst>
              <a:gd name="adj1" fmla="val -71282"/>
              <a:gd name="adj2" fmla="val -70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these parsing methods?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C33478-EBAC-7E41-8D00-04486DD53DF7}"/>
              </a:ext>
            </a:extLst>
          </p:cNvPr>
          <p:cNvSpPr txBox="1"/>
          <p:nvPr/>
        </p:nvSpPr>
        <p:spPr>
          <a:xfrm>
            <a:off x="6945724" y="1329544"/>
            <a:ext cx="20339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We call the main module of the syntax analyzer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CompilationEngine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815EE-686A-10F4-2099-096D9E07EBE1}"/>
              </a:ext>
            </a:extLst>
          </p:cNvPr>
          <p:cNvSpPr txBox="1"/>
          <p:nvPr/>
        </p:nvSpPr>
        <p:spPr>
          <a:xfrm>
            <a:off x="3611112" y="919152"/>
            <a:ext cx="316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Syntax analyzer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8397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Syntax analyzer design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/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90670" y="2780648"/>
            <a:ext cx="2558011" cy="440377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45DD2EE5-DF0F-4E4B-8440-8B52A0927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60845-ADA0-6745-8391-F0548E1F9D43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A9E5C8-CA0E-914E-ADB5-6A9EC0072CD0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65D15C-4B2C-6E40-BCA2-B4969516ED75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3AFA2-4DAA-1049-B32E-ADB160784F3E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554E9B-58EB-1448-8062-4712B0B27DBA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0A09578F-EE1F-2741-8214-2B604CA8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219718-7B1B-5440-B046-C8F5883D7A24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sp>
        <p:nvSpPr>
          <p:cNvPr id="26" name="Text Box 3">
            <a:extLst>
              <a:ext uri="{FF2B5EF4-FFF2-40B4-BE49-F238E27FC236}">
                <a16:creationId xmlns:a16="http://schemas.microsoft.com/office/drawing/2014/main" id="{52199AA6-6122-E54F-B4CE-4BF1CBC71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337" y="1257874"/>
            <a:ext cx="3823642" cy="29810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08000" anchor="t" anchorCtr="0"/>
          <a:lstStyle>
            <a:defPPr>
              <a:defRPr lang="en-US"/>
            </a:defPPr>
            <a:lvl1pPr marL="342900" indent="-342900">
              <a:spcBef>
                <a:spcPts val="400"/>
              </a:spcBef>
              <a:defRPr sz="1200">
                <a:solidFill>
                  <a:srgbClr val="000000"/>
                </a:solidFill>
                <a:latin typeface="Consolas"/>
                <a:ea typeface="宋体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This method implements the rule </a:t>
            </a:r>
            <a:r>
              <a:rPr lang="en-US" sz="1100" dirty="0">
                <a:solidFill>
                  <a:srgbClr val="008250"/>
                </a:solidFill>
                <a:latin typeface="Consolas" charset="0"/>
                <a:ea typeface="Consolas" charset="0"/>
                <a:cs typeface="Consolas" charset="0"/>
              </a:rPr>
              <a:t>whileStatement: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</a:t>
            </a:r>
            <a:r>
              <a:rPr lang="en-US" sz="1100" dirty="0">
                <a:solidFill>
                  <a:srgbClr val="008250"/>
                </a:solidFill>
              </a:rPr>
              <a:t>'while' '(' expression ')' '{' statements '}'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It should be called if the current token is </a:t>
            </a:r>
            <a:r>
              <a:rPr lang="en-US" sz="1100" dirty="0">
                <a:solidFill>
                  <a:srgbClr val="008250"/>
                </a:solidFill>
              </a:rPr>
              <a:t>'while'.</a:t>
            </a:r>
          </a:p>
          <a:p>
            <a:r>
              <a:rPr lang="en-US" sz="1100" dirty="0"/>
              <a:t>compileWhile()</a:t>
            </a:r>
          </a:p>
          <a:p>
            <a:r>
              <a:rPr lang="en-US" sz="1100" dirty="0"/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F32FB-5941-D386-7D9B-05AB9FDB83CD}"/>
              </a:ext>
            </a:extLst>
          </p:cNvPr>
          <p:cNvSpPr txBox="1"/>
          <p:nvPr/>
        </p:nvSpPr>
        <p:spPr>
          <a:xfrm>
            <a:off x="3611112" y="919152"/>
            <a:ext cx="502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Implementation of a typical parsing method: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6832E-D6AD-388D-16FA-EE7CB79C9E98}"/>
              </a:ext>
            </a:extLst>
          </p:cNvPr>
          <p:cNvSpPr txBox="1"/>
          <p:nvPr/>
        </p:nvSpPr>
        <p:spPr>
          <a:xfrm>
            <a:off x="7560625" y="1673329"/>
            <a:ext cx="124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(psuedo code)</a:t>
            </a:r>
          </a:p>
        </p:txBody>
      </p:sp>
    </p:spTree>
    <p:extLst>
      <p:ext uri="{BB962C8B-B14F-4D97-AF65-F5344CB8AC3E}">
        <p14:creationId xmlns:p14="http://schemas.microsoft.com/office/powerpoint/2010/main" val="164173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Syntax analyzer design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/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90670" y="2780648"/>
            <a:ext cx="2558011" cy="440377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45DD2EE5-DF0F-4E4B-8440-8B52A0927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60845-ADA0-6745-8391-F0548E1F9D43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A9E5C8-CA0E-914E-ADB5-6A9EC0072CD0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65D15C-4B2C-6E40-BCA2-B4969516ED75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63AFA2-4DAA-1049-B32E-ADB160784F3E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554E9B-58EB-1448-8062-4712B0B27DBA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id="{0A09578F-EE1F-2741-8214-2B604CA8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219718-7B1B-5440-B046-C8F5883D7A24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  <p:sp>
        <p:nvSpPr>
          <p:cNvPr id="26" name="Text Box 3">
            <a:extLst>
              <a:ext uri="{FF2B5EF4-FFF2-40B4-BE49-F238E27FC236}">
                <a16:creationId xmlns:a16="http://schemas.microsoft.com/office/drawing/2014/main" id="{52199AA6-6122-E54F-B4CE-4BF1CBC71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337" y="1257874"/>
            <a:ext cx="3823642" cy="29810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08000" anchor="t" anchorCtr="0"/>
          <a:lstStyle>
            <a:defPPr>
              <a:defRPr lang="en-US"/>
            </a:defPPr>
            <a:lvl1pPr marL="342900" indent="-342900">
              <a:spcBef>
                <a:spcPts val="400"/>
              </a:spcBef>
              <a:defRPr sz="1200">
                <a:solidFill>
                  <a:srgbClr val="000000"/>
                </a:solidFill>
                <a:latin typeface="Consolas"/>
                <a:ea typeface="宋体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This method implements the rule </a:t>
            </a:r>
            <a:r>
              <a:rPr lang="en-US" sz="1100" dirty="0">
                <a:solidFill>
                  <a:srgbClr val="008250"/>
                </a:solidFill>
                <a:latin typeface="Consolas" charset="0"/>
                <a:ea typeface="Consolas" charset="0"/>
                <a:cs typeface="Consolas" charset="0"/>
              </a:rPr>
              <a:t>whileStatement: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</a:t>
            </a:r>
            <a:r>
              <a:rPr lang="en-US" sz="1100" dirty="0">
                <a:solidFill>
                  <a:srgbClr val="008250"/>
                </a:solidFill>
              </a:rPr>
              <a:t>'while' '(' expression ')' '{' statements '}'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It should be called if the current token is </a:t>
            </a:r>
            <a:r>
              <a:rPr lang="en-US" sz="1100" dirty="0">
                <a:solidFill>
                  <a:srgbClr val="008250"/>
                </a:solidFill>
              </a:rPr>
              <a:t>'while'.</a:t>
            </a:r>
          </a:p>
          <a:p>
            <a:r>
              <a:rPr lang="en-US" sz="1100" dirty="0"/>
              <a:t>compileWhile()</a:t>
            </a:r>
          </a:p>
          <a:p>
            <a:r>
              <a:rPr lang="en-US" sz="1100" dirty="0"/>
              <a:t>   print("&lt;whileStatement&gt;")</a:t>
            </a:r>
          </a:p>
          <a:p>
            <a:r>
              <a:rPr lang="en-US" sz="1100" dirty="0"/>
              <a:t>   process("while")</a:t>
            </a:r>
          </a:p>
          <a:p>
            <a:r>
              <a:rPr lang="en-US" sz="1100" dirty="0"/>
              <a:t>   process("(")</a:t>
            </a:r>
          </a:p>
          <a:p>
            <a:r>
              <a:rPr lang="en-US" sz="1100" dirty="0"/>
              <a:t>   compileExpression()</a:t>
            </a:r>
          </a:p>
          <a:p>
            <a:r>
              <a:rPr lang="en-US" sz="1100" dirty="0"/>
              <a:t>   process(")")</a:t>
            </a:r>
          </a:p>
          <a:p>
            <a:r>
              <a:rPr lang="en-US" sz="1100" dirty="0"/>
              <a:t>   process("{")</a:t>
            </a:r>
          </a:p>
          <a:p>
            <a:r>
              <a:rPr lang="en-US" sz="1100" dirty="0"/>
              <a:t>   compileStatements()</a:t>
            </a:r>
          </a:p>
          <a:p>
            <a:r>
              <a:rPr lang="en-US" sz="1100" dirty="0"/>
              <a:t>   process("}")</a:t>
            </a:r>
          </a:p>
          <a:p>
            <a:r>
              <a:rPr lang="en-US" sz="1100" dirty="0"/>
              <a:t>   print("&lt;/whileStatement&gt;") </a:t>
            </a: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058D838F-9157-BC4C-9830-196744B33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706" y="2310778"/>
            <a:ext cx="2396546" cy="23066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08000" anchor="t" anchorCtr="0"/>
          <a:lstStyle>
            <a:defPPr>
              <a:defRPr lang="en-US"/>
            </a:defPPr>
            <a:lvl1pPr marL="342900" indent="-342900">
              <a:spcBef>
                <a:spcPts val="400"/>
              </a:spcBef>
              <a:defRPr sz="1200">
                <a:solidFill>
                  <a:srgbClr val="000000"/>
                </a:solidFill>
                <a:latin typeface="Consolas"/>
                <a:ea typeface="宋体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A helper method that handles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the current token, and advances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to get the next token.</a:t>
            </a:r>
          </a:p>
          <a:p>
            <a:r>
              <a:rPr lang="en-US" sz="1100" dirty="0"/>
              <a:t>process(str)</a:t>
            </a:r>
          </a:p>
          <a:p>
            <a:r>
              <a:rPr lang="en-US" sz="1100" dirty="0"/>
              <a:t>   if (currentToken == str)</a:t>
            </a:r>
          </a:p>
          <a:p>
            <a:r>
              <a:rPr lang="en-US" sz="1100" dirty="0"/>
              <a:t>      printXMLToken(str)</a:t>
            </a:r>
          </a:p>
          <a:p>
            <a:r>
              <a:rPr lang="en-US" sz="1100" dirty="0"/>
              <a:t>   else  </a:t>
            </a:r>
          </a:p>
          <a:p>
            <a:r>
              <a:rPr lang="en-US" sz="1100" dirty="0"/>
              <a:t>      print("syntax error")      </a:t>
            </a:r>
          </a:p>
          <a:p>
            <a:r>
              <a:rPr lang="en-US" sz="1100" dirty="0"/>
              <a:t>   currentToken =</a:t>
            </a:r>
          </a:p>
          <a:p>
            <a:r>
              <a:rPr lang="en-US" sz="1100" dirty="0"/>
              <a:t>      tokenizer.advance()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2933C-3A4C-6D12-1EC1-732EE640E98B}"/>
              </a:ext>
            </a:extLst>
          </p:cNvPr>
          <p:cNvSpPr txBox="1"/>
          <p:nvPr/>
        </p:nvSpPr>
        <p:spPr>
          <a:xfrm>
            <a:off x="7560625" y="1673329"/>
            <a:ext cx="124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(psuedo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D86A5-C464-7293-FAF5-D66BA40573F0}"/>
              </a:ext>
            </a:extLst>
          </p:cNvPr>
          <p:cNvSpPr txBox="1"/>
          <p:nvPr/>
        </p:nvSpPr>
        <p:spPr>
          <a:xfrm>
            <a:off x="3611112" y="919152"/>
            <a:ext cx="502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Implementation of a typical parsing method:</a:t>
            </a:r>
          </a:p>
        </p:txBody>
      </p:sp>
    </p:spTree>
    <p:extLst>
      <p:ext uri="{BB962C8B-B14F-4D97-AF65-F5344CB8AC3E}">
        <p14:creationId xmlns:p14="http://schemas.microsoft.com/office/powerpoint/2010/main" val="17633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Syntax analyzer design</a:t>
            </a:r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7" name="TextBox 16"/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90670" y="2780648"/>
            <a:ext cx="2558011" cy="440377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52199AA6-6122-E54F-B4CE-4BF1CBC71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337" y="1257874"/>
            <a:ext cx="3823642" cy="29810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08000" anchor="t" anchorCtr="0"/>
          <a:lstStyle>
            <a:defPPr>
              <a:defRPr lang="en-US"/>
            </a:defPPr>
            <a:lvl1pPr marL="342900" indent="-342900">
              <a:spcBef>
                <a:spcPts val="400"/>
              </a:spcBef>
              <a:defRPr sz="1200">
                <a:solidFill>
                  <a:srgbClr val="000000"/>
                </a:solidFill>
                <a:latin typeface="Consolas"/>
                <a:ea typeface="宋体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This method implements the rule </a:t>
            </a:r>
            <a:r>
              <a:rPr lang="en-US" sz="1100" dirty="0">
                <a:solidFill>
                  <a:srgbClr val="008250"/>
                </a:solidFill>
                <a:latin typeface="Consolas" charset="0"/>
                <a:ea typeface="Consolas" charset="0"/>
                <a:cs typeface="Consolas" charset="0"/>
              </a:rPr>
              <a:t>whileStatement: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</a:t>
            </a:r>
            <a:r>
              <a:rPr lang="en-US" sz="1100" dirty="0">
                <a:solidFill>
                  <a:srgbClr val="008250"/>
                </a:solidFill>
              </a:rPr>
              <a:t>'while' '(' expression ')' '{' statements '}'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It should be called if the current token is </a:t>
            </a:r>
            <a:r>
              <a:rPr lang="en-US" sz="1100" dirty="0">
                <a:solidFill>
                  <a:srgbClr val="008250"/>
                </a:solidFill>
              </a:rPr>
              <a:t>'while'.</a:t>
            </a:r>
          </a:p>
          <a:p>
            <a:r>
              <a:rPr lang="en-US" sz="1100" dirty="0"/>
              <a:t>compileWhile()</a:t>
            </a:r>
          </a:p>
          <a:p>
            <a:r>
              <a:rPr lang="en-US" sz="1100" dirty="0"/>
              <a:t>   print("&lt;whileStatement&gt;")</a:t>
            </a:r>
          </a:p>
          <a:p>
            <a:r>
              <a:rPr lang="en-US" sz="1100" dirty="0"/>
              <a:t>   process("while")</a:t>
            </a:r>
          </a:p>
          <a:p>
            <a:r>
              <a:rPr lang="en-US" sz="1100" dirty="0"/>
              <a:t>   process("(")</a:t>
            </a:r>
          </a:p>
          <a:p>
            <a:r>
              <a:rPr lang="en-US" sz="1100" dirty="0"/>
              <a:t>   compileExpression()</a:t>
            </a:r>
          </a:p>
          <a:p>
            <a:r>
              <a:rPr lang="en-US" sz="1100" dirty="0"/>
              <a:t>   process(")")</a:t>
            </a:r>
          </a:p>
          <a:p>
            <a:r>
              <a:rPr lang="en-US" sz="1100" dirty="0"/>
              <a:t>   process("{")</a:t>
            </a:r>
          </a:p>
          <a:p>
            <a:r>
              <a:rPr lang="en-US" sz="1100" dirty="0"/>
              <a:t>   compileStatements()</a:t>
            </a:r>
          </a:p>
          <a:p>
            <a:r>
              <a:rPr lang="en-US" sz="1100" dirty="0"/>
              <a:t>   process("}")</a:t>
            </a:r>
          </a:p>
          <a:p>
            <a:r>
              <a:rPr lang="en-US" sz="1100" dirty="0"/>
              <a:t>   print("&lt;/whileStatement&gt;") </a:t>
            </a: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058D838F-9157-BC4C-9830-196744B33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0706" y="2310778"/>
            <a:ext cx="2396546" cy="23066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08000" anchor="t" anchorCtr="0"/>
          <a:lstStyle>
            <a:defPPr>
              <a:defRPr lang="en-US"/>
            </a:defPPr>
            <a:lvl1pPr marL="342900" indent="-342900">
              <a:spcBef>
                <a:spcPts val="400"/>
              </a:spcBef>
              <a:defRPr sz="1200">
                <a:solidFill>
                  <a:srgbClr val="000000"/>
                </a:solidFill>
                <a:latin typeface="Consolas"/>
                <a:ea typeface="宋体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A helper method that handles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the current token, and advances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8250"/>
                </a:solidFill>
                <a:latin typeface="Times New Roman" charset="0"/>
                <a:ea typeface="Times New Roman" charset="0"/>
                <a:cs typeface="Times New Roman" charset="0"/>
              </a:rPr>
              <a:t>// to get the next token.</a:t>
            </a:r>
          </a:p>
          <a:p>
            <a:r>
              <a:rPr lang="en-US" sz="1100" dirty="0"/>
              <a:t>process(str)</a:t>
            </a:r>
          </a:p>
          <a:p>
            <a:r>
              <a:rPr lang="en-US" sz="1100" dirty="0"/>
              <a:t>   if (currentToken == str)</a:t>
            </a:r>
          </a:p>
          <a:p>
            <a:r>
              <a:rPr lang="en-US" sz="1100" dirty="0"/>
              <a:t>      printXMLToken(str)</a:t>
            </a:r>
          </a:p>
          <a:p>
            <a:r>
              <a:rPr lang="en-US" sz="1100" dirty="0"/>
              <a:t>   else  </a:t>
            </a:r>
          </a:p>
          <a:p>
            <a:r>
              <a:rPr lang="en-US" sz="1100" dirty="0"/>
              <a:t>      print("syntax error")      </a:t>
            </a:r>
          </a:p>
          <a:p>
            <a:r>
              <a:rPr lang="en-US" sz="1100" dirty="0"/>
              <a:t>   currentToken =</a:t>
            </a:r>
          </a:p>
          <a:p>
            <a:r>
              <a:rPr lang="en-US" sz="1100" dirty="0"/>
              <a:t>      tokenizer.advance()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0068C68-4F7B-1649-AB6D-0C8E5E33A8E7}"/>
              </a:ext>
            </a:extLst>
          </p:cNvPr>
          <p:cNvSpPr txBox="1">
            <a:spLocks/>
          </p:cNvSpPr>
          <p:nvPr/>
        </p:nvSpPr>
        <p:spPr>
          <a:xfrm>
            <a:off x="798842" y="4734829"/>
            <a:ext cx="7799284" cy="20940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>
            <a:defPPr>
              <a:defRPr lang="en-US"/>
            </a:defPPr>
            <a:lvl1pPr>
              <a:spcBef>
                <a:spcPts val="1600"/>
              </a:spcBef>
              <a:defRPr sz="1600">
                <a:latin typeface="Times New Roman" charset="0"/>
                <a:ea typeface="Times New Roman" charset="0"/>
                <a:cs typeface="Times New Roman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u="sng" dirty="0">
                <a:solidFill>
                  <a:schemeClr val="tx1"/>
                </a:solidFill>
              </a:rPr>
              <a:t>Software engineering notes: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syntax analyzer is version 0 of the compiler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compiler is highly recursive: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400" i="1" dirty="0">
                <a:solidFill>
                  <a:schemeClr val="tx1"/>
                </a:solidFill>
              </a:rPr>
              <a:t>xxx</a:t>
            </a:r>
            <a:r>
              <a:rPr lang="en-US" dirty="0">
                <a:solidFill>
                  <a:schemeClr val="tx1"/>
                </a:solidFill>
              </a:rPr>
              <a:t> methods call each other, for their effect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400" i="1" dirty="0">
                <a:solidFill>
                  <a:schemeClr val="tx1"/>
                </a:solidFill>
              </a:rPr>
              <a:t>xxx</a:t>
            </a:r>
            <a:r>
              <a:rPr lang="en-US" dirty="0">
                <a:solidFill>
                  <a:schemeClr val="tx1"/>
                </a:solidFill>
              </a:rPr>
              <a:t> method is responsible for advancing the input and handling its own part of the input.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06A3D-5149-2C70-D83E-C7CAAB4275C6}"/>
              </a:ext>
            </a:extLst>
          </p:cNvPr>
          <p:cNvSpPr txBox="1"/>
          <p:nvPr/>
        </p:nvSpPr>
        <p:spPr>
          <a:xfrm>
            <a:off x="7560625" y="1673329"/>
            <a:ext cx="124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(psuedo code)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20D8D-C03B-AB26-73B4-E7EF23A603B6}"/>
              </a:ext>
            </a:extLst>
          </p:cNvPr>
          <p:cNvSpPr txBox="1"/>
          <p:nvPr/>
        </p:nvSpPr>
        <p:spPr>
          <a:xfrm>
            <a:off x="3611112" y="919152"/>
            <a:ext cx="502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Implementation of a typical parsing method:</a:t>
            </a:r>
          </a:p>
        </p:txBody>
      </p:sp>
    </p:spTree>
    <p:extLst>
      <p:ext uri="{BB962C8B-B14F-4D97-AF65-F5344CB8AC3E}">
        <p14:creationId xmlns:p14="http://schemas.microsoft.com/office/powerpoint/2010/main" val="3991360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bit of compilation theory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760512" y="1224727"/>
            <a:ext cx="4670974" cy="2828997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LL Grammars</a:t>
            </a: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LL: </a:t>
            </a:r>
            <a:r>
              <a:rPr lang="en-US" sz="1600" dirty="0">
                <a:ea typeface="宋体"/>
              </a:rPr>
              <a:t>Parsing the input from </a:t>
            </a:r>
            <a:r>
              <a:rPr lang="en-US" sz="1600" u="sng" dirty="0">
                <a:ea typeface="宋体"/>
              </a:rPr>
              <a:t>L</a:t>
            </a:r>
            <a:r>
              <a:rPr lang="en-US" sz="1600" dirty="0">
                <a:ea typeface="宋体"/>
              </a:rPr>
              <a:t>eft to right, performing </a:t>
            </a:r>
            <a:r>
              <a:rPr lang="en-US" sz="1600" u="sng" dirty="0">
                <a:ea typeface="宋体"/>
              </a:rPr>
              <a:t>L</a:t>
            </a:r>
            <a:r>
              <a:rPr lang="en-US" sz="1600" dirty="0">
                <a:ea typeface="宋体"/>
              </a:rPr>
              <a:t>eftmost derivation of the input</a:t>
            </a: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</a:t>
            </a:r>
            <a:r>
              <a:rPr lang="en-US" sz="1800" i="1" dirty="0">
                <a:ea typeface="宋体"/>
              </a:rPr>
              <a:t>k</a:t>
            </a:r>
            <a:r>
              <a:rPr lang="en-US" sz="1800" dirty="0">
                <a:ea typeface="宋体"/>
              </a:rPr>
              <a:t>): </a:t>
            </a:r>
            <a:r>
              <a:rPr lang="en-US" sz="1600" dirty="0">
                <a:ea typeface="宋体"/>
              </a:rPr>
              <a:t>Looking ahead </a:t>
            </a:r>
            <a:r>
              <a:rPr lang="en-US" sz="1600" i="1" dirty="0">
                <a:ea typeface="宋体"/>
              </a:rPr>
              <a:t>k</a:t>
            </a:r>
            <a:r>
              <a:rPr lang="en-US" sz="1600" dirty="0">
                <a:ea typeface="宋体"/>
              </a:rPr>
              <a:t> tokens is sufficient for knowing which parsing rule to invoke next</a:t>
            </a:r>
            <a:endParaRPr lang="en-US" sz="1800" dirty="0">
              <a:ea typeface="宋体"/>
            </a:endParaRP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LL(1) grammar: </a:t>
            </a:r>
            <a:r>
              <a:rPr lang="en-US" sz="1600" dirty="0">
                <a:ea typeface="宋体"/>
              </a:rPr>
              <a:t>the first token informs which rule to invoke next</a:t>
            </a:r>
            <a:endParaRPr lang="en-US" sz="1800" dirty="0">
              <a:ea typeface="宋体"/>
            </a:endParaRP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LL(1) grammars </a:t>
            </a:r>
            <a:r>
              <a:rPr lang="en-US" sz="1600" dirty="0"/>
              <a:t>can be handled simply and elegantly by recursive descent parsing algorithms, without backtracking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062113" y="1651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BC965D-736F-B249-951A-9A21030F8124}"/>
              </a:ext>
            </a:extLst>
          </p:cNvPr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7D3701-FD81-E645-A087-96D4E6DF7C64}"/>
                </a:ext>
              </a:extLst>
            </p:cNvPr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D3645091-107D-CD4B-8B2F-434118B5D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6" name="Text Box 3">
            <a:extLst>
              <a:ext uri="{FF2B5EF4-FFF2-40B4-BE49-F238E27FC236}">
                <a16:creationId xmlns:a16="http://schemas.microsoft.com/office/drawing/2014/main" id="{F9D75CE5-6315-1E40-AF51-C250BE7F3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999" y="5132468"/>
            <a:ext cx="3556486" cy="142891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...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&lt;whileStatement&gt;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&lt;keyword&gt;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while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&lt;/keyword&gt;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&lt;symbol&gt; </a:t>
            </a:r>
            <a:r>
              <a:rPr lang="en-US" sz="1000" b="1" dirty="0">
                <a:latin typeface="Consolas"/>
                <a:ea typeface="宋体"/>
                <a:cs typeface="Consolas"/>
              </a:rPr>
              <a:t>(</a:t>
            </a:r>
            <a:r>
              <a:rPr lang="en-US" sz="1000" dirty="0">
                <a:latin typeface="Consolas"/>
                <a:ea typeface="宋体"/>
                <a:cs typeface="Consolas"/>
              </a:rPr>
              <a:t> &lt;/symbol&gt;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&lt;expression&gt;</a:t>
            </a: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count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pPr>
              <a:spcBef>
                <a:spcPts val="190"/>
              </a:spcBef>
            </a:pPr>
            <a:r>
              <a:rPr lang="fr-FR" sz="1000" dirty="0">
                <a:latin typeface="Consolas"/>
                <a:ea typeface="宋体"/>
                <a:cs typeface="Consolas"/>
              </a:rPr>
              <a:t>      &lt;op&gt;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&lt;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&lt;/symbol&gt; &lt;/op&gt;</a:t>
            </a:r>
            <a:endParaRPr lang="fr-FR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"/>
              </a:spcBef>
            </a:pPr>
            <a:r>
              <a:rPr lang="en-US" sz="1000" dirty="0">
                <a:latin typeface="Consolas"/>
                <a:ea typeface="宋体"/>
                <a:cs typeface="Consolas"/>
              </a:rPr>
              <a:t>      ...</a:t>
            </a:r>
            <a:endParaRPr lang="fr-FR" sz="1000" dirty="0">
              <a:latin typeface="Consolas"/>
              <a:ea typeface="宋体"/>
              <a:cs typeface="Consola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E87F6-1A9D-994F-977C-B1666C243A47}"/>
              </a:ext>
            </a:extLst>
          </p:cNvPr>
          <p:cNvSpPr txBox="1"/>
          <p:nvPr/>
        </p:nvSpPr>
        <p:spPr>
          <a:xfrm>
            <a:off x="4550123" y="4855469"/>
            <a:ext cx="3091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Parse tree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000A74-1A61-884E-A926-80D359639CD2}"/>
              </a:ext>
            </a:extLst>
          </p:cNvPr>
          <p:cNvGrpSpPr/>
          <p:nvPr/>
        </p:nvGrpSpPr>
        <p:grpSpPr>
          <a:xfrm>
            <a:off x="462495" y="4889193"/>
            <a:ext cx="2167525" cy="1288398"/>
            <a:chOff x="207847" y="1037666"/>
            <a:chExt cx="2167525" cy="12883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61A568-8C5A-624E-A732-0F06D37C8CA9}"/>
                </a:ext>
              </a:extLst>
            </p:cNvPr>
            <p:cNvSpPr txBox="1"/>
            <p:nvPr/>
          </p:nvSpPr>
          <p:spPr>
            <a:xfrm>
              <a:off x="302504" y="1280941"/>
              <a:ext cx="2072868" cy="1045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tIns="36000" rIns="0" bIns="0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while (count &lt; 100) {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  let count = count + 1;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24444C-FAE7-D240-9576-5B7538E0CF97}"/>
                </a:ext>
              </a:extLst>
            </p:cNvPr>
            <p:cNvSpPr txBox="1"/>
            <p:nvPr/>
          </p:nvSpPr>
          <p:spPr>
            <a:xfrm>
              <a:off x="207847" y="1037666"/>
              <a:ext cx="1815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prog.jack</a:t>
              </a:r>
              <a:r>
                <a:rPr lang="en-US" sz="1200" dirty="0">
                  <a:latin typeface="Times" charset="0"/>
                  <a:ea typeface="Times" charset="0"/>
                  <a:cs typeface="Times" charset="0"/>
                </a:rPr>
                <a:t> (input)</a:t>
              </a:r>
              <a:r>
                <a:rPr lang="en-US" sz="1000" dirty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063F52-F72F-8A47-B459-574E343D2D26}"/>
              </a:ext>
            </a:extLst>
          </p:cNvPr>
          <p:cNvGrpSpPr/>
          <p:nvPr/>
        </p:nvGrpSpPr>
        <p:grpSpPr>
          <a:xfrm>
            <a:off x="2764529" y="5259561"/>
            <a:ext cx="1720917" cy="734938"/>
            <a:chOff x="2928616" y="1299277"/>
            <a:chExt cx="1720917" cy="734938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BC68AA17-70FA-CD4F-903C-56E776EAA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996" y="1299277"/>
              <a:ext cx="1714537" cy="734938"/>
            </a:xfrm>
            <a:prstGeom prst="rightArrow">
              <a:avLst>
                <a:gd name="adj1" fmla="val 55975"/>
                <a:gd name="adj2" fmla="val 3395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794972-A96D-DD4C-AB05-1BAD18D28917}"/>
                </a:ext>
              </a:extLst>
            </p:cNvPr>
            <p:cNvSpPr txBox="1"/>
            <p:nvPr/>
          </p:nvSpPr>
          <p:spPr>
            <a:xfrm>
              <a:off x="2928616" y="1533675"/>
              <a:ext cx="168596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Syntax Analyzer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grammar is LL(1)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62113" y="1651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9B9D5C-3357-5D4D-9E3E-739020F04EE6}"/>
              </a:ext>
            </a:extLst>
          </p:cNvPr>
          <p:cNvSpPr txBox="1">
            <a:spLocks/>
          </p:cNvSpPr>
          <p:nvPr/>
        </p:nvSpPr>
        <p:spPr>
          <a:xfrm>
            <a:off x="915992" y="5016533"/>
            <a:ext cx="7431290" cy="12209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>
                <a:ea typeface="宋体"/>
              </a:rPr>
              <a:t>The complete Jack grammar</a:t>
            </a:r>
            <a:r>
              <a:rPr lang="en-US" sz="2000" dirty="0">
                <a:ea typeface="宋体"/>
              </a:rPr>
              <a:t> is LL(1),</a:t>
            </a:r>
            <a:br>
              <a:rPr lang="en-US" sz="2000" dirty="0">
                <a:ea typeface="宋体"/>
              </a:rPr>
            </a:br>
            <a:r>
              <a:rPr lang="en-US" sz="2000" dirty="0">
                <a:ea typeface="宋体"/>
              </a:rPr>
              <a:t>barring one exception that can be handled easily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ea typeface="宋体"/>
              </a:rPr>
              <a:t>(to be discussed soon)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BC965D-736F-B249-951A-9A21030F8124}"/>
              </a:ext>
            </a:extLst>
          </p:cNvPr>
          <p:cNvGrpSpPr/>
          <p:nvPr/>
        </p:nvGrpSpPr>
        <p:grpSpPr>
          <a:xfrm>
            <a:off x="149981" y="899169"/>
            <a:ext cx="3239262" cy="3593318"/>
            <a:chOff x="188700" y="2384194"/>
            <a:chExt cx="3239262" cy="35933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7D3701-FD81-E645-A087-96D4E6DF7C64}"/>
                </a:ext>
              </a:extLst>
            </p:cNvPr>
            <p:cNvSpPr txBox="1"/>
            <p:nvPr/>
          </p:nvSpPr>
          <p:spPr>
            <a:xfrm>
              <a:off x="188700" y="238419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D3645091-107D-CD4B-8B2F-434118B5D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97" y="2715995"/>
              <a:ext cx="3162865" cy="32615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      </a:t>
              </a:r>
              <a:r>
                <a:rPr lang="en-US" sz="1100" i="1" dirty="0">
                  <a:latin typeface="Times New Roman"/>
                  <a:ea typeface="宋体"/>
                </a:rPr>
                <a:t>statement</a:t>
              </a:r>
              <a:r>
                <a:rPr lang="en-US" sz="1100" dirty="0">
                  <a:latin typeface="Times New Roman"/>
                  <a:ea typeface="宋体"/>
                </a:rPr>
                <a:t>:</a:t>
              </a:r>
              <a:r>
                <a:rPr lang="en-US" sz="1100" i="1" dirty="0">
                  <a:latin typeface="Times New Roman"/>
                  <a:ea typeface="宋体"/>
                </a:rPr>
                <a:t>   letStatement</a:t>
              </a:r>
              <a:r>
                <a:rPr lang="en-US" sz="1100" dirty="0">
                  <a:latin typeface="Times New Roman"/>
                  <a:ea typeface="宋体"/>
                </a:rPr>
                <a:t>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ifStatement </a:t>
              </a:r>
              <a:r>
                <a:rPr lang="en-US" sz="1100" dirty="0">
                  <a:latin typeface="Times New Roman"/>
                  <a:ea typeface="宋体"/>
                </a:rPr>
                <a:t>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100" i="1" dirty="0">
                  <a:latin typeface="Times New Roman"/>
                  <a:ea typeface="宋体"/>
                </a:rPr>
                <a:t>whileStatement</a:t>
              </a:r>
              <a:r>
                <a:rPr lang="en-US" sz="11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statemen</a:t>
              </a:r>
              <a:r>
                <a:rPr lang="fr-FR" sz="1100" i="1" spc="150" dirty="0">
                  <a:latin typeface="Times New Roman"/>
                  <a:ea typeface="宋体"/>
                </a:rPr>
                <a:t>t</a:t>
              </a:r>
              <a:r>
                <a:rPr lang="fr-FR" sz="11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</a:t>
              </a:r>
              <a:r>
                <a:rPr lang="fr-FR" sz="1100" i="1" dirty="0">
                  <a:latin typeface="Times New Roman"/>
                  <a:ea typeface="宋体"/>
                </a:rPr>
                <a:t>letStatement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let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10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ifStatement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05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100" i="1" dirty="0">
                  <a:latin typeface="Times New Roman"/>
                  <a:ea typeface="宋体"/>
                </a:rPr>
                <a:t> whileStatement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  '</a:t>
              </a:r>
              <a:r>
                <a:rPr lang="fr-FR" sz="105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</a:t>
              </a:r>
              <a:r>
                <a:rPr lang="fr-FR" sz="1100" i="1" dirty="0">
                  <a:latin typeface="Times New Roman"/>
                  <a:ea typeface="宋体"/>
                </a:rPr>
                <a:t>statements</a:t>
              </a:r>
              <a:r>
                <a:rPr lang="fr-FR" sz="1100" dirty="0">
                  <a:latin typeface="Times New Roman"/>
                  <a:ea typeface="宋体"/>
                </a:rPr>
                <a:t> '</a:t>
              </a:r>
              <a:r>
                <a:rPr lang="fr-FR" sz="105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</a:t>
              </a:r>
              <a:r>
                <a:rPr lang="fr-FR" sz="1100" i="1" dirty="0">
                  <a:latin typeface="Times New Roman"/>
                  <a:ea typeface="宋体"/>
                </a:rPr>
                <a:t>expression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spc="150" dirty="0">
                  <a:latin typeface="Times New Roman"/>
                  <a:ea typeface="宋体"/>
                </a:rPr>
                <a:t>(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 </a:t>
              </a:r>
              <a:r>
                <a:rPr lang="fr-FR" sz="1100" i="1" dirty="0">
                  <a:latin typeface="Times New Roman"/>
                  <a:ea typeface="宋体"/>
                </a:rPr>
                <a:t>ter</a:t>
              </a:r>
              <a:r>
                <a:rPr lang="fr-FR" sz="1100" i="1" spc="150" dirty="0">
                  <a:latin typeface="Times New Roman"/>
                  <a:ea typeface="宋体"/>
                </a:rPr>
                <a:t>m</a:t>
              </a:r>
              <a:r>
                <a:rPr lang="fr-FR" sz="11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</a:t>
              </a:r>
              <a:r>
                <a:rPr lang="fr-FR" sz="1100" i="1" dirty="0">
                  <a:latin typeface="Times New Roman"/>
                  <a:ea typeface="宋体"/>
                </a:rPr>
                <a:t>term</a:t>
              </a:r>
              <a:r>
                <a:rPr lang="fr-FR" sz="1100" dirty="0">
                  <a:latin typeface="Times New Roman"/>
                  <a:ea typeface="宋体"/>
                </a:rPr>
                <a:t>: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 |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</a:t>
              </a:r>
              <a:r>
                <a:rPr lang="fr-FR" sz="1100" i="1" dirty="0">
                  <a:latin typeface="Times New Roman"/>
                  <a:ea typeface="宋体"/>
                </a:rPr>
                <a:t>varName</a:t>
              </a:r>
              <a:r>
                <a:rPr lang="fr-FR" sz="11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</a:t>
              </a:r>
              <a:r>
                <a:rPr lang="fr-FR" sz="1100" i="1" dirty="0">
                  <a:latin typeface="Times New Roman"/>
                  <a:ea typeface="宋体"/>
                </a:rPr>
                <a:t>constant</a:t>
              </a:r>
              <a:r>
                <a:rPr lang="fr-FR" sz="11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            </a:t>
              </a:r>
              <a:r>
                <a:rPr lang="fr-FR" sz="1100" i="1" dirty="0">
                  <a:latin typeface="Times New Roman"/>
                  <a:ea typeface="宋体"/>
                </a:rPr>
                <a:t>op</a:t>
              </a:r>
              <a:r>
                <a:rPr lang="fr-FR" sz="1100" dirty="0">
                  <a:latin typeface="Times New Roman"/>
                  <a:ea typeface="宋体"/>
                </a:rPr>
                <a:t>:   '</a:t>
              </a:r>
              <a:r>
                <a:rPr lang="fr-FR" sz="1050" b="1" dirty="0">
                  <a:latin typeface="Consolas"/>
                  <a:ea typeface="宋体"/>
                </a:rPr>
                <a:t>+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-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=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&gt;</a:t>
              </a:r>
              <a:r>
                <a:rPr lang="fr-FR" sz="1100" dirty="0">
                  <a:latin typeface="Times New Roman"/>
                  <a:ea typeface="宋体"/>
                </a:rPr>
                <a:t>' | '</a:t>
              </a:r>
              <a:r>
                <a:rPr lang="fr-FR" sz="1050" b="1" dirty="0">
                  <a:latin typeface="Consolas"/>
                  <a:ea typeface="宋体"/>
                </a:rPr>
                <a:t>&lt;</a:t>
              </a:r>
              <a:r>
                <a:rPr lang="fr-FR" sz="1100" dirty="0">
                  <a:latin typeface="Times New Roman"/>
                  <a:ea typeface="宋体"/>
                </a:rPr>
                <a:t>'</a:t>
              </a:r>
              <a:endParaRPr lang="fr-FR" sz="1200" dirty="0">
                <a:latin typeface="Times New Roman"/>
                <a:ea typeface="宋体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457575-86AC-B042-9CB0-8087A827B226}"/>
              </a:ext>
            </a:extLst>
          </p:cNvPr>
          <p:cNvSpPr txBox="1">
            <a:spLocks/>
          </p:cNvSpPr>
          <p:nvPr/>
        </p:nvSpPr>
        <p:spPr>
          <a:xfrm>
            <a:off x="3760512" y="1224727"/>
            <a:ext cx="4670974" cy="2828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>
                <a:ea typeface="宋体"/>
              </a:rPr>
              <a:t>LL Grammars</a:t>
            </a: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LL: </a:t>
            </a:r>
            <a:r>
              <a:rPr lang="en-US" sz="1600" dirty="0">
                <a:ea typeface="宋体"/>
              </a:rPr>
              <a:t>Parsing the input from </a:t>
            </a:r>
            <a:r>
              <a:rPr lang="en-US" sz="1600" u="sng" dirty="0">
                <a:ea typeface="宋体"/>
              </a:rPr>
              <a:t>L</a:t>
            </a:r>
            <a:r>
              <a:rPr lang="en-US" sz="1600" dirty="0">
                <a:ea typeface="宋体"/>
              </a:rPr>
              <a:t>eft to right, performing </a:t>
            </a:r>
            <a:r>
              <a:rPr lang="en-US" sz="1600" u="sng" dirty="0">
                <a:ea typeface="宋体"/>
              </a:rPr>
              <a:t>L</a:t>
            </a:r>
            <a:r>
              <a:rPr lang="en-US" sz="1600" dirty="0">
                <a:ea typeface="宋体"/>
              </a:rPr>
              <a:t>eftmost derivation of the input</a:t>
            </a: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</a:t>
            </a:r>
            <a:r>
              <a:rPr lang="en-US" sz="1800" i="1" dirty="0">
                <a:ea typeface="宋体"/>
              </a:rPr>
              <a:t>k</a:t>
            </a:r>
            <a:r>
              <a:rPr lang="en-US" sz="1800" dirty="0">
                <a:ea typeface="宋体"/>
              </a:rPr>
              <a:t>): </a:t>
            </a:r>
            <a:r>
              <a:rPr lang="en-US" sz="1600" dirty="0">
                <a:ea typeface="宋体"/>
              </a:rPr>
              <a:t>Looking ahead </a:t>
            </a:r>
            <a:r>
              <a:rPr lang="en-US" sz="1600" i="1" dirty="0">
                <a:ea typeface="宋体"/>
              </a:rPr>
              <a:t>k</a:t>
            </a:r>
            <a:r>
              <a:rPr lang="en-US" sz="1600" dirty="0">
                <a:ea typeface="宋体"/>
              </a:rPr>
              <a:t> tokens is sufficient for knowing which parsing rule to invoke next</a:t>
            </a:r>
            <a:endParaRPr lang="en-US" sz="1800" dirty="0">
              <a:ea typeface="宋体"/>
            </a:endParaRP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LL(1) grammar: </a:t>
            </a:r>
            <a:r>
              <a:rPr lang="en-US" sz="1600" dirty="0">
                <a:ea typeface="宋体"/>
              </a:rPr>
              <a:t>the first token informs which rule to invoke next</a:t>
            </a:r>
            <a:endParaRPr lang="en-US" sz="1800" dirty="0">
              <a:ea typeface="宋体"/>
            </a:endParaRPr>
          </a:p>
          <a:p>
            <a:pPr>
              <a:spcBef>
                <a:spcPts val="1600"/>
              </a:spcBef>
            </a:pPr>
            <a:r>
              <a:rPr lang="en-US" sz="1800" dirty="0">
                <a:ea typeface="宋体"/>
              </a:rPr>
              <a:t>LL(1) grammars </a:t>
            </a:r>
            <a:r>
              <a:rPr lang="en-US" sz="1600" dirty="0"/>
              <a:t>can be handled simply and elegantly by recursive descent parsing algorithms, without backtracking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0042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4582805" y="2433639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011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69452" y="1964828"/>
            <a:ext cx="1364433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30166" y="1105820"/>
            <a:ext cx="2975302" cy="78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58078" y="1535518"/>
            <a:ext cx="1867799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75181" y="2508528"/>
            <a:ext cx="886244" cy="567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3280" y="1940560"/>
            <a:ext cx="3972560" cy="2174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52720" y="924560"/>
            <a:ext cx="299720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5920" y="1452880"/>
            <a:ext cx="150368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07760" y="2418080"/>
            <a:ext cx="924560" cy="6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87174" y="3591627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source language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161425" y="3567189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target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251347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notation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024" y="1783652"/>
            <a:ext cx="3744784" cy="328871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0858" y="1093878"/>
            <a:ext cx="4306984" cy="4324282"/>
            <a:chOff x="430858" y="1093878"/>
            <a:chExt cx="4306984" cy="4324282"/>
          </a:xfrm>
        </p:grpSpPr>
        <p:sp>
          <p:nvSpPr>
            <p:cNvPr id="8" name="TextBox 7"/>
            <p:cNvSpPr txBox="1"/>
            <p:nvPr/>
          </p:nvSpPr>
          <p:spPr>
            <a:xfrm>
              <a:off x="430858" y="1093878"/>
              <a:ext cx="2953575" cy="420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Jack grammar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 (subset)</a:t>
              </a: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</p:txBody>
        </p:sp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540040" y="1437860"/>
              <a:ext cx="4197802" cy="39803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latin typeface="Times New Roman"/>
                  <a:ea typeface="宋体"/>
                </a:rPr>
                <a:t>         </a:t>
              </a:r>
              <a:r>
                <a:rPr lang="en-US" sz="1400" i="1" dirty="0">
                  <a:latin typeface="Times New Roman"/>
                  <a:ea typeface="宋体"/>
                </a:rPr>
                <a:t>statement</a:t>
              </a:r>
              <a:r>
                <a:rPr lang="en-US" sz="1400" dirty="0">
                  <a:latin typeface="Times New Roman"/>
                  <a:ea typeface="宋体"/>
                </a:rPr>
                <a:t>:</a:t>
              </a:r>
              <a:r>
                <a:rPr lang="en-US" sz="1400" i="1" dirty="0">
                  <a:latin typeface="Times New Roman"/>
                  <a:ea typeface="宋体"/>
                </a:rPr>
                <a:t>   letStatement</a:t>
              </a:r>
              <a:r>
                <a:rPr lang="en-US" sz="1400" dirty="0">
                  <a:latin typeface="Times New Roman"/>
                  <a:ea typeface="宋体"/>
                </a:rPr>
                <a:t> |</a:t>
              </a:r>
              <a:br>
                <a:rPr lang="en-US" sz="1400" dirty="0">
                  <a:latin typeface="Times New Roman"/>
                  <a:ea typeface="宋体"/>
                </a:rPr>
              </a:br>
              <a:r>
                <a:rPr lang="en-US" sz="1400" dirty="0">
                  <a:latin typeface="Times New Roman"/>
                  <a:ea typeface="宋体"/>
                </a:rPr>
                <a:t>                    </a:t>
              </a:r>
              <a:r>
                <a:rPr lang="en-US" sz="1400" i="1" dirty="0">
                  <a:latin typeface="Times New Roman"/>
                  <a:ea typeface="宋体"/>
                </a:rPr>
                <a:t>ifStatement </a:t>
              </a:r>
              <a:r>
                <a:rPr lang="en-US" sz="1400" dirty="0">
                  <a:latin typeface="Times New Roman"/>
                  <a:ea typeface="宋体"/>
                </a:rPr>
                <a:t>|</a:t>
              </a:r>
              <a:br>
                <a:rPr lang="en-US" sz="1400" dirty="0">
                  <a:latin typeface="Times New Roman"/>
                  <a:ea typeface="宋体"/>
                </a:rPr>
              </a:br>
              <a:r>
                <a:rPr lang="en-US" sz="1400" dirty="0">
                  <a:latin typeface="Times New Roman"/>
                  <a:ea typeface="宋体"/>
                </a:rPr>
                <a:t>                    </a:t>
              </a:r>
              <a:r>
                <a:rPr lang="en-US" sz="1400" i="1" dirty="0">
                  <a:latin typeface="Times New Roman"/>
                  <a:ea typeface="宋体"/>
                </a:rPr>
                <a:t>whileStatement</a:t>
              </a:r>
              <a:r>
                <a:rPr lang="en-US" sz="1400" dirty="0">
                  <a:latin typeface="Times New Roman"/>
                  <a:ea typeface="宋体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 </a:t>
              </a:r>
              <a:r>
                <a:rPr lang="fr-FR" sz="1400" i="1" dirty="0">
                  <a:latin typeface="Times New Roman"/>
                  <a:ea typeface="宋体"/>
                </a:rPr>
                <a:t>statements</a:t>
              </a:r>
              <a:r>
                <a:rPr lang="fr-FR" sz="1400" dirty="0">
                  <a:latin typeface="Times New Roman"/>
                  <a:ea typeface="宋体"/>
                </a:rPr>
                <a:t>:   </a:t>
              </a:r>
              <a:r>
                <a:rPr lang="fr-FR" sz="1400" i="1" dirty="0">
                  <a:latin typeface="Times New Roman"/>
                  <a:ea typeface="宋体"/>
                </a:rPr>
                <a:t>statemen</a:t>
              </a:r>
              <a:r>
                <a:rPr lang="fr-FR" sz="1400" i="1" spc="150" dirty="0">
                  <a:latin typeface="Times New Roman"/>
                  <a:ea typeface="宋体"/>
                </a:rPr>
                <a:t>t</a:t>
              </a:r>
              <a:r>
                <a:rPr lang="fr-FR" sz="1400" spc="150" dirty="0">
                  <a:latin typeface="Times New Roman"/>
                  <a:ea typeface="宋体"/>
                </a:rPr>
                <a:t>*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</a:t>
              </a:r>
              <a:r>
                <a:rPr lang="fr-FR" sz="1400" i="1" dirty="0">
                  <a:latin typeface="Times New Roman"/>
                  <a:ea typeface="宋体"/>
                </a:rPr>
                <a:t>letStatement</a:t>
              </a:r>
              <a:r>
                <a:rPr lang="fr-FR" sz="1400" dirty="0">
                  <a:latin typeface="Times New Roman"/>
                  <a:ea typeface="宋体"/>
                </a:rPr>
                <a:t>:   '</a:t>
              </a:r>
              <a:r>
                <a:rPr lang="fr-FR" sz="1400" b="1" dirty="0">
                  <a:latin typeface="Consolas"/>
                  <a:ea typeface="宋体"/>
                </a:rPr>
                <a:t>let</a:t>
              </a:r>
              <a:r>
                <a:rPr lang="fr-FR" sz="1400" dirty="0">
                  <a:latin typeface="Times New Roman"/>
                  <a:ea typeface="宋体"/>
                </a:rPr>
                <a:t>'  </a:t>
              </a:r>
              <a:r>
                <a:rPr lang="fr-FR" sz="1400" i="1" dirty="0">
                  <a:latin typeface="Times New Roman"/>
                  <a:ea typeface="宋体"/>
                </a:rPr>
                <a:t>varName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=</a:t>
              </a:r>
              <a:r>
                <a:rPr lang="fr-FR" sz="1400" dirty="0">
                  <a:latin typeface="Times New Roman"/>
                  <a:ea typeface="宋体"/>
                </a:rPr>
                <a:t>'  </a:t>
              </a:r>
              <a:r>
                <a:rPr lang="fr-FR" sz="1400" i="1" dirty="0">
                  <a:latin typeface="Times New Roman"/>
                  <a:ea typeface="宋体"/>
                </a:rPr>
                <a:t>expression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;</a:t>
              </a:r>
              <a:r>
                <a:rPr lang="fr-FR" sz="14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</a:t>
              </a:r>
              <a:r>
                <a:rPr lang="fr-FR" sz="1400" i="1" dirty="0">
                  <a:latin typeface="Times New Roman"/>
                  <a:ea typeface="宋体"/>
                </a:rPr>
                <a:t>ifStatement</a:t>
              </a:r>
              <a:r>
                <a:rPr lang="fr-FR" sz="1400" dirty="0">
                  <a:latin typeface="Times New Roman"/>
                  <a:ea typeface="宋体"/>
                </a:rPr>
                <a:t>:   '</a:t>
              </a:r>
              <a:r>
                <a:rPr lang="fr-FR" sz="1400" b="1" dirty="0">
                  <a:latin typeface="Consolas"/>
                  <a:ea typeface="宋体"/>
                </a:rPr>
                <a:t>if</a:t>
              </a:r>
              <a:r>
                <a:rPr lang="fr-FR" sz="1400" dirty="0">
                  <a:latin typeface="Times New Roman"/>
                  <a:ea typeface="宋体"/>
                </a:rPr>
                <a:t>'  '</a:t>
              </a:r>
              <a:r>
                <a:rPr lang="fr-FR" sz="1400" b="1" dirty="0">
                  <a:latin typeface="Consolas"/>
                  <a:ea typeface="宋体"/>
                </a:rPr>
                <a:t>(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r>
                <a:rPr lang="fr-FR" sz="1400" i="1" dirty="0">
                  <a:latin typeface="Times New Roman"/>
                  <a:ea typeface="宋体"/>
                </a:rPr>
                <a:t>expression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)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br>
                <a:rPr lang="fr-FR" sz="1400" dirty="0">
                  <a:latin typeface="Times New Roman"/>
                  <a:ea typeface="宋体"/>
                </a:rPr>
              </a:br>
              <a:r>
                <a:rPr lang="fr-FR" sz="1400" dirty="0">
                  <a:latin typeface="Times New Roman"/>
                  <a:ea typeface="宋体"/>
                </a:rPr>
                <a:t>                     '</a:t>
              </a:r>
              <a:r>
                <a:rPr lang="fr-FR" sz="1400" b="1" dirty="0">
                  <a:latin typeface="Consolas"/>
                  <a:ea typeface="宋体"/>
                </a:rPr>
                <a:t>{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r>
                <a:rPr lang="fr-FR" sz="1400" i="1" dirty="0">
                  <a:latin typeface="Times New Roman"/>
                  <a:ea typeface="宋体"/>
                </a:rPr>
                <a:t>statements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}</a:t>
              </a:r>
              <a:r>
                <a:rPr lang="fr-FR" sz="1400" dirty="0">
                  <a:latin typeface="Times New Roman"/>
                  <a:ea typeface="宋体"/>
                </a:rPr>
                <a:t>'</a:t>
              </a:r>
            </a:p>
            <a:p>
              <a:pPr>
                <a:spcBef>
                  <a:spcPts val="600"/>
                </a:spcBef>
              </a:pPr>
              <a:r>
                <a:rPr lang="fr-FR" sz="1400" i="1" dirty="0">
                  <a:latin typeface="Times New Roman"/>
                  <a:ea typeface="宋体"/>
                </a:rPr>
                <a:t> whileStatement</a:t>
              </a:r>
              <a:r>
                <a:rPr lang="fr-FR" sz="1400" dirty="0">
                  <a:latin typeface="Times New Roman"/>
                  <a:ea typeface="宋体"/>
                </a:rPr>
                <a:t>:   '</a:t>
              </a:r>
              <a:r>
                <a:rPr lang="fr-FR" sz="1400" b="1" dirty="0">
                  <a:latin typeface="Consolas"/>
                  <a:ea typeface="宋体"/>
                </a:rPr>
                <a:t>while</a:t>
              </a:r>
              <a:r>
                <a:rPr lang="fr-FR" sz="1400" dirty="0">
                  <a:latin typeface="Times New Roman"/>
                  <a:ea typeface="宋体"/>
                </a:rPr>
                <a:t>'  '</a:t>
              </a:r>
              <a:r>
                <a:rPr lang="fr-FR" sz="1400" b="1" dirty="0">
                  <a:latin typeface="Consolas"/>
                  <a:ea typeface="宋体"/>
                </a:rPr>
                <a:t>(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r>
                <a:rPr lang="fr-FR" sz="1400" i="1" dirty="0">
                  <a:latin typeface="Times New Roman"/>
                  <a:ea typeface="宋体"/>
                </a:rPr>
                <a:t>expression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)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br>
                <a:rPr lang="fr-FR" sz="1400" dirty="0">
                  <a:latin typeface="Times New Roman"/>
                  <a:ea typeface="宋体"/>
                </a:rPr>
              </a:br>
              <a:r>
                <a:rPr lang="fr-FR" sz="1400" dirty="0">
                  <a:latin typeface="Times New Roman"/>
                  <a:ea typeface="宋体"/>
                </a:rPr>
                <a:t>                     '</a:t>
              </a:r>
              <a:r>
                <a:rPr lang="fr-FR" sz="1400" b="1" dirty="0">
                  <a:latin typeface="Consolas"/>
                  <a:ea typeface="宋体"/>
                </a:rPr>
                <a:t>{</a:t>
              </a:r>
              <a:r>
                <a:rPr lang="fr-FR" sz="1400" dirty="0">
                  <a:latin typeface="Times New Roman"/>
                  <a:ea typeface="宋体"/>
                </a:rPr>
                <a:t>' </a:t>
              </a:r>
              <a:r>
                <a:rPr lang="fr-FR" sz="1400" i="1" dirty="0">
                  <a:latin typeface="Times New Roman"/>
                  <a:ea typeface="宋体"/>
                </a:rPr>
                <a:t>statements</a:t>
              </a:r>
              <a:r>
                <a:rPr lang="fr-FR" sz="1400" dirty="0">
                  <a:latin typeface="Times New Roman"/>
                  <a:ea typeface="宋体"/>
                </a:rPr>
                <a:t> '</a:t>
              </a:r>
              <a:r>
                <a:rPr lang="fr-FR" sz="1400" b="1" dirty="0">
                  <a:latin typeface="Consolas"/>
                  <a:ea typeface="宋体"/>
                </a:rPr>
                <a:t>}</a:t>
              </a:r>
              <a:r>
                <a:rPr lang="fr-FR" sz="1400" dirty="0">
                  <a:latin typeface="Times New Roman"/>
                  <a:ea typeface="宋体"/>
                </a:rPr>
                <a:t>'   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</a:t>
              </a:r>
              <a:r>
                <a:rPr lang="fr-FR" sz="1400" i="1" dirty="0">
                  <a:latin typeface="Times New Roman"/>
                  <a:ea typeface="宋体"/>
                </a:rPr>
                <a:t>expression</a:t>
              </a:r>
              <a:r>
                <a:rPr lang="fr-FR" sz="1400" dirty="0">
                  <a:latin typeface="Times New Roman"/>
                  <a:ea typeface="宋体"/>
                </a:rPr>
                <a:t>:   </a:t>
              </a:r>
              <a:r>
                <a:rPr lang="fr-FR" sz="1400" i="1" dirty="0">
                  <a:latin typeface="Times New Roman"/>
                  <a:ea typeface="宋体"/>
                </a:rPr>
                <a:t>term</a:t>
              </a:r>
              <a:r>
                <a:rPr lang="fr-FR" sz="1400" dirty="0">
                  <a:latin typeface="Times New Roman"/>
                  <a:ea typeface="宋体"/>
                </a:rPr>
                <a:t> </a:t>
              </a:r>
              <a:r>
                <a:rPr lang="fr-FR" sz="1400" spc="150" dirty="0">
                  <a:latin typeface="Times New Roman"/>
                  <a:ea typeface="宋体"/>
                </a:rPr>
                <a:t>(</a:t>
              </a:r>
              <a:r>
                <a:rPr lang="fr-FR" sz="1400" i="1" dirty="0">
                  <a:latin typeface="Times New Roman"/>
                  <a:ea typeface="宋体"/>
                </a:rPr>
                <a:t>op</a:t>
              </a:r>
              <a:r>
                <a:rPr lang="fr-FR" sz="1400" dirty="0">
                  <a:latin typeface="Times New Roman"/>
                  <a:ea typeface="宋体"/>
                </a:rPr>
                <a:t> </a:t>
              </a:r>
              <a:r>
                <a:rPr lang="fr-FR" sz="1400" i="1" dirty="0">
                  <a:latin typeface="Times New Roman"/>
                  <a:ea typeface="宋体"/>
                </a:rPr>
                <a:t>ter</a:t>
              </a:r>
              <a:r>
                <a:rPr lang="fr-FR" sz="1400" i="1" spc="150" dirty="0">
                  <a:latin typeface="Times New Roman"/>
                  <a:ea typeface="宋体"/>
                </a:rPr>
                <a:t>m</a:t>
              </a:r>
              <a:r>
                <a:rPr lang="fr-FR" sz="1400" spc="150" dirty="0">
                  <a:latin typeface="Times New Roman"/>
                  <a:ea typeface="宋体"/>
                </a:rPr>
                <a:t>)?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          </a:t>
              </a:r>
              <a:r>
                <a:rPr lang="fr-FR" sz="1400" i="1" dirty="0">
                  <a:latin typeface="Times New Roman"/>
                  <a:ea typeface="宋体"/>
                </a:rPr>
                <a:t>term</a:t>
              </a:r>
              <a:r>
                <a:rPr lang="fr-FR" sz="1400" dirty="0">
                  <a:latin typeface="Times New Roman"/>
                  <a:ea typeface="宋体"/>
                </a:rPr>
                <a:t>:   </a:t>
              </a:r>
              <a:r>
                <a:rPr lang="fr-FR" sz="1400" i="1" dirty="0">
                  <a:latin typeface="Times New Roman"/>
                  <a:ea typeface="宋体"/>
                </a:rPr>
                <a:t>varName</a:t>
              </a:r>
              <a:r>
                <a:rPr lang="fr-FR" sz="1400" dirty="0">
                  <a:latin typeface="Times New Roman"/>
                  <a:ea typeface="宋体"/>
                </a:rPr>
                <a:t> | </a:t>
              </a:r>
              <a:r>
                <a:rPr lang="fr-FR" sz="1400" i="1" dirty="0">
                  <a:latin typeface="Times New Roman"/>
                  <a:ea typeface="宋体"/>
                </a:rPr>
                <a:t>constant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  </a:t>
              </a:r>
              <a:r>
                <a:rPr lang="fr-FR" sz="1400" i="1" dirty="0">
                  <a:latin typeface="Times New Roman"/>
                  <a:ea typeface="宋体"/>
                </a:rPr>
                <a:t>varName</a:t>
              </a:r>
              <a:r>
                <a:rPr lang="fr-FR" sz="1400" dirty="0">
                  <a:latin typeface="Times New Roman"/>
                  <a:ea typeface="宋体"/>
                </a:rPr>
                <a:t>:    a string not beginning with a digit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    </a:t>
              </a:r>
              <a:r>
                <a:rPr lang="fr-FR" sz="1400" i="1" dirty="0">
                  <a:latin typeface="Times New Roman"/>
                  <a:ea typeface="宋体"/>
                </a:rPr>
                <a:t>constant</a:t>
              </a:r>
              <a:r>
                <a:rPr lang="fr-FR" sz="1400" dirty="0">
                  <a:latin typeface="Times New Roman"/>
                  <a:ea typeface="宋体"/>
                </a:rPr>
                <a:t>:   a decimal number </a:t>
              </a:r>
            </a:p>
            <a:p>
              <a:pPr>
                <a:spcBef>
                  <a:spcPts val="600"/>
                </a:spcBef>
              </a:pPr>
              <a:r>
                <a:rPr lang="fr-FR" sz="1400" dirty="0">
                  <a:latin typeface="Times New Roman"/>
                  <a:ea typeface="宋体"/>
                </a:rPr>
                <a:t>                    </a:t>
              </a:r>
              <a:r>
                <a:rPr lang="fr-FR" sz="1400" i="1" dirty="0">
                  <a:latin typeface="Times New Roman"/>
                  <a:ea typeface="宋体"/>
                </a:rPr>
                <a:t>op</a:t>
              </a:r>
              <a:r>
                <a:rPr lang="fr-FR" sz="1400" dirty="0">
                  <a:latin typeface="Times New Roman"/>
                  <a:ea typeface="宋体"/>
                </a:rPr>
                <a:t>:   '</a:t>
              </a:r>
              <a:r>
                <a:rPr lang="fr-FR" sz="1400" b="1" dirty="0">
                  <a:latin typeface="Consolas"/>
                  <a:ea typeface="宋体"/>
                </a:rPr>
                <a:t>+</a:t>
              </a:r>
              <a:r>
                <a:rPr lang="fr-FR" sz="1400" dirty="0">
                  <a:latin typeface="Times New Roman"/>
                  <a:ea typeface="宋体"/>
                </a:rPr>
                <a:t>' | '</a:t>
              </a:r>
              <a:r>
                <a:rPr lang="fr-FR" sz="1400" b="1" dirty="0">
                  <a:latin typeface="Consolas"/>
                  <a:ea typeface="宋体"/>
                </a:rPr>
                <a:t>-</a:t>
              </a:r>
              <a:r>
                <a:rPr lang="fr-FR" sz="1400" dirty="0">
                  <a:latin typeface="Times New Roman"/>
                  <a:ea typeface="宋体"/>
                </a:rPr>
                <a:t>' | '</a:t>
              </a:r>
              <a:r>
                <a:rPr lang="fr-FR" sz="1400" b="1" dirty="0">
                  <a:latin typeface="Consolas"/>
                  <a:ea typeface="宋体"/>
                </a:rPr>
                <a:t>=</a:t>
              </a:r>
              <a:r>
                <a:rPr lang="fr-FR" sz="1400" dirty="0">
                  <a:latin typeface="Times New Roman"/>
                  <a:ea typeface="宋体"/>
                </a:rPr>
                <a:t>' | '</a:t>
              </a:r>
              <a:r>
                <a:rPr lang="fr-FR" sz="1400" b="1" dirty="0">
                  <a:latin typeface="Consolas"/>
                  <a:ea typeface="宋体"/>
                </a:rPr>
                <a:t>&gt;</a:t>
              </a:r>
              <a:r>
                <a:rPr lang="fr-FR" sz="1400" dirty="0">
                  <a:latin typeface="Times New Roman"/>
                  <a:ea typeface="宋体"/>
                </a:rPr>
                <a:t>' | '</a:t>
              </a:r>
              <a:r>
                <a:rPr lang="fr-FR" sz="1400" b="1" dirty="0">
                  <a:latin typeface="Consolas"/>
                  <a:ea typeface="宋体"/>
                </a:rPr>
                <a:t>&lt;</a:t>
              </a:r>
              <a:r>
                <a:rPr lang="fr-FR" sz="1400" dirty="0">
                  <a:latin typeface="Times New Roman"/>
                  <a:ea typeface="宋体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361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8240" y="6229340"/>
            <a:ext cx="7628529" cy="628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892"/>
            <a:ext cx="4324830" cy="5886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2957D3-8D14-F144-A435-C975A5B4C53A}"/>
              </a:ext>
            </a:extLst>
          </p:cNvPr>
          <p:cNvGrpSpPr/>
          <p:nvPr/>
        </p:nvGrpSpPr>
        <p:grpSpPr>
          <a:xfrm>
            <a:off x="5076846" y="1136840"/>
            <a:ext cx="3646822" cy="5064706"/>
            <a:chOff x="5076846" y="1136840"/>
            <a:chExt cx="3646822" cy="5064706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5076846" y="1136840"/>
              <a:ext cx="3560638" cy="4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266700" lvl="1">
                <a:spcBef>
                  <a:spcPts val="1200"/>
                </a:spcBef>
                <a:buSzPct val="100000"/>
                <a:defRPr/>
              </a:pPr>
              <a:r>
                <a:rPr lang="en-US" dirty="0">
                  <a:latin typeface="Times New Roman"/>
                  <a:cs typeface="Times New Roman"/>
                </a:rPr>
                <a:t>Lexical elements (tokens)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076846" y="2750692"/>
              <a:ext cx="3560638" cy="4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266700" lvl="1">
                <a:spcBef>
                  <a:spcPts val="1200"/>
                </a:spcBef>
                <a:buSzPct val="100000"/>
                <a:defRPr/>
              </a:pPr>
              <a:r>
                <a:rPr lang="en-US" dirty="0">
                  <a:latin typeface="Times New Roman"/>
                  <a:cs typeface="Times New Roman"/>
                </a:rPr>
                <a:t>Program structure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076846" y="4364544"/>
              <a:ext cx="3560638" cy="4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266700" lvl="1">
                <a:spcBef>
                  <a:spcPts val="1200"/>
                </a:spcBef>
                <a:buSzPct val="100000"/>
                <a:defRPr/>
              </a:pPr>
              <a:r>
                <a:rPr lang="en-US" dirty="0">
                  <a:latin typeface="Times New Roman"/>
                  <a:cs typeface="Times New Roman"/>
                </a:rPr>
                <a:t>Statements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163030" y="5755246"/>
              <a:ext cx="3560638" cy="4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266700" lvl="1">
                <a:spcBef>
                  <a:spcPts val="1200"/>
                </a:spcBef>
                <a:buSzPct val="100000"/>
                <a:defRPr/>
              </a:pPr>
              <a:r>
                <a:rPr lang="en-US" dirty="0">
                  <a:latin typeface="Times New Roman"/>
                  <a:cs typeface="Times New Roman"/>
                </a:rPr>
                <a:t>Expressions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5268037" y="1109046"/>
            <a:ext cx="2729552" cy="4740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grammar: lexical elements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9242" y="1096668"/>
            <a:ext cx="7819254" cy="512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宋体"/>
              </a:rPr>
              <a:t>The Jack language features five categories of terminal elements (</a:t>
            </a:r>
            <a:r>
              <a:rPr lang="en-US" sz="2000" i="1" dirty="0">
                <a:ea typeface="宋体"/>
              </a:rPr>
              <a:t>tokens</a:t>
            </a:r>
            <a:r>
              <a:rPr lang="en-US" sz="2000" dirty="0">
                <a:ea typeface="宋体"/>
              </a:rPr>
              <a:t>):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-682217" y="1197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682217" y="1197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87660" y="1423324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4275164" y="-2075509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4520163" y="-340552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101" y="1663315"/>
            <a:ext cx="580245" cy="355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4617823" y="-2246509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57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04" y="1564564"/>
            <a:ext cx="7580383" cy="20623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grammar: lexical elements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49242" y="1096668"/>
            <a:ext cx="7819254" cy="512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宋体"/>
              </a:rPr>
              <a:t>The Jack language features five categories of terminal elements (</a:t>
            </a:r>
            <a:r>
              <a:rPr lang="en-US" sz="2000" i="1" dirty="0">
                <a:ea typeface="宋体"/>
              </a:rPr>
              <a:t>tokens</a:t>
            </a:r>
            <a:r>
              <a:rPr lang="en-US" sz="2000" dirty="0">
                <a:ea typeface="宋体"/>
              </a:rPr>
              <a:t>):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-682217" y="1197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682217" y="1197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87660" y="1423324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4275164" y="-2075509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4520163" y="-340552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101" y="1663315"/>
            <a:ext cx="580245" cy="355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4617823" y="-2246509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24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076846" y="1136840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Lexical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8240" y="6229340"/>
            <a:ext cx="7628529" cy="628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892"/>
            <a:ext cx="4324830" cy="5886932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76846" y="2750692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Program structure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76846" y="4364544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Statements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63030" y="5755246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Expressions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81684" y="2707357"/>
            <a:ext cx="1965277" cy="4740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4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grammar: program 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82217" y="14161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6-03-18 at 4.5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2" y="1751787"/>
            <a:ext cx="7258602" cy="322744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87625" y="1053694"/>
            <a:ext cx="7819254" cy="7662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A Jack program is a collection of </a:t>
            </a:r>
            <a:r>
              <a:rPr lang="en-US" altLang="zh-CN" sz="1800" i="1" dirty="0"/>
              <a:t>classes</a:t>
            </a:r>
            <a:r>
              <a:rPr lang="en-US" altLang="zh-CN" sz="1800" dirty="0"/>
              <a:t>, each appearing in a separate</a:t>
            </a:r>
            <a:br>
              <a:rPr lang="en-US" altLang="zh-CN" sz="1800" dirty="0"/>
            </a:br>
            <a:r>
              <a:rPr lang="en-US" altLang="zh-CN" sz="1800" dirty="0"/>
              <a:t>file, and each compiled separately. Each class is structured as follows: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849738" y="1554710"/>
            <a:ext cx="580245" cy="355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4275164" y="-1856529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175759" y="1273919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3777" y="1553828"/>
            <a:ext cx="580245" cy="355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86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076846" y="1136840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Lexical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8240" y="6229340"/>
            <a:ext cx="7628529" cy="628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892"/>
            <a:ext cx="4324830" cy="5886932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76846" y="2750692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Program structure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76846" y="4364544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Statements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63030" y="5755246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Expressions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95332" y="4334857"/>
            <a:ext cx="1392072" cy="4740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14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grammar: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6894" y="1092962"/>
            <a:ext cx="7819254" cy="42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A Jack program includes </a:t>
            </a:r>
            <a:r>
              <a:rPr lang="en-US" altLang="zh-CN" sz="2000" i="1" dirty="0"/>
              <a:t>statements</a:t>
            </a:r>
            <a:r>
              <a:rPr lang="en-US" altLang="zh-CN" sz="2000" dirty="0"/>
              <a:t>, as follows: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-682217" y="13395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6-03-18 at 4.5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4" y="1613295"/>
            <a:ext cx="7376440" cy="2172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78180" y="1379528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4444858" y="-2201405"/>
            <a:ext cx="86686" cy="7664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4520163" y="-110623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15153" y="1564784"/>
            <a:ext cx="580245" cy="355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29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076846" y="1136840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Lexical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8240" y="6229340"/>
            <a:ext cx="7628529" cy="628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892"/>
            <a:ext cx="4324830" cy="5886932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76846" y="2750692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Program structure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76846" y="4364544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Statements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63030" y="5755246"/>
            <a:ext cx="3560638" cy="4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/>
                <a:cs typeface="Times New Roman"/>
              </a:rPr>
              <a:t>Expressions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3571" y="5727452"/>
            <a:ext cx="1392072" cy="47409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5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grammar: expressions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48306" y="922766"/>
            <a:ext cx="7819254" cy="413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A Jack program can includes </a:t>
            </a:r>
            <a:r>
              <a:rPr lang="en-US" sz="2000" i="1" dirty="0"/>
              <a:t>expressions,</a:t>
            </a:r>
            <a:r>
              <a:rPr lang="en-US" sz="2000" dirty="0"/>
              <a:t> as follows: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82217" y="16898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6-03-18 at 4.5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6190"/>
            <a:ext cx="7169185" cy="2434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92064" y="1445222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0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69452" y="1964828"/>
            <a:ext cx="1364433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30166" y="1105820"/>
            <a:ext cx="2975302" cy="78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58078" y="1535518"/>
            <a:ext cx="1867799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75181" y="2508528"/>
            <a:ext cx="886244" cy="567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52720" y="924560"/>
            <a:ext cx="299720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5920" y="1452880"/>
            <a:ext cx="150368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1360" y="1981200"/>
            <a:ext cx="114808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28080" y="2479040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87174" y="3591627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source language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161425" y="3567189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target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language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15654E-B288-8B40-A999-FCEBD45A7A0F}"/>
              </a:ext>
            </a:extLst>
          </p:cNvPr>
          <p:cNvGrpSpPr/>
          <p:nvPr/>
        </p:nvGrpSpPr>
        <p:grpSpPr>
          <a:xfrm>
            <a:off x="1819805" y="4454743"/>
            <a:ext cx="4455376" cy="1008706"/>
            <a:chOff x="1819805" y="4454743"/>
            <a:chExt cx="4455376" cy="1008706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1819805" y="4463139"/>
              <a:ext cx="2184159" cy="1000310"/>
            </a:xfrm>
            <a:prstGeom prst="wedgeRoundRectCallout">
              <a:avLst>
                <a:gd name="adj1" fmla="val 16874"/>
                <a:gd name="adj2" fmla="val -11488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  <a:tabLst>
                  <a:tab pos="174625" algn="l"/>
                </a:tabLst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Understanding / parsing the semantics of the </a:t>
              </a:r>
              <a:r>
                <a: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source language</a:t>
              </a:r>
            </a:p>
          </p:txBody>
        </p:sp>
        <p:sp>
          <p:nvSpPr>
            <p:cNvPr id="31" name="Rounded Rectangular Callout 30"/>
            <p:cNvSpPr/>
            <p:nvPr/>
          </p:nvSpPr>
          <p:spPr>
            <a:xfrm>
              <a:off x="4170483" y="4454743"/>
              <a:ext cx="2104698" cy="1008705"/>
            </a:xfrm>
            <a:prstGeom prst="wedgeRoundRectCallout">
              <a:avLst>
                <a:gd name="adj1" fmla="val 11036"/>
                <a:gd name="adj2" fmla="val -11100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  <a:tabLst>
                  <a:tab pos="174625" algn="l"/>
                </a:tabLst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Expressing the parsed semantics using the </a:t>
              </a:r>
              <a:r>
                <a:rPr lang="en-US" sz="1600" i="1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target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8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054293" y="3248024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182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usage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41507" y="3422998"/>
            <a:ext cx="8539821" cy="1050468"/>
            <a:chOff x="724068" y="2445398"/>
            <a:chExt cx="8539821" cy="1050468"/>
          </a:xfrm>
        </p:grpSpPr>
        <p:sp>
          <p:nvSpPr>
            <p:cNvPr id="7" name="TextBox 6"/>
            <p:cNvSpPr txBox="1"/>
            <p:nvPr/>
          </p:nvSpPr>
          <p:spPr>
            <a:xfrm>
              <a:off x="724068" y="2445398"/>
              <a:ext cx="1060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output</a:t>
              </a:r>
              <a:r>
                <a:rPr lang="en-US" dirty="0"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19616" y="2457120"/>
              <a:ext cx="7644273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buSzPct val="60000"/>
                <a:tabLst>
                  <a:tab pos="266700" algn="l"/>
                </a:tabLst>
              </a:pPr>
              <a:r>
                <a:rPr lang="en-US" dirty="0">
                  <a:latin typeface="Times New Roman"/>
                  <a:cs typeface="Times New Roman"/>
                </a:rPr>
                <a:t> If the input is a single file: 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.xml</a:t>
              </a:r>
              <a:endParaRPr lang="en-US" dirty="0">
                <a:latin typeface="Times New Roman"/>
                <a:cs typeface="Times New Roman"/>
              </a:endParaRPr>
            </a:p>
            <a:p>
              <a:pPr>
                <a:spcBef>
                  <a:spcPts val="900"/>
                </a:spcBef>
                <a:buSzPct val="60000"/>
                <a:tabLst>
                  <a:tab pos="266700" algn="l"/>
                </a:tabLst>
              </a:pPr>
              <a:r>
                <a:rPr lang="en-US" dirty="0">
                  <a:latin typeface="Times New Roman"/>
                  <a:cs typeface="Times New Roman"/>
                </a:rPr>
                <a:t> If the input is a folder:  one </a:t>
              </a:r>
              <a:r>
                <a:rPr lang="en-US" sz="1400" dirty="0">
                  <a:latin typeface="Consolas"/>
                  <a:cs typeface="Consolas"/>
                </a:rPr>
                <a:t>.xml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file for every </a:t>
              </a:r>
              <a:r>
                <a:rPr lang="en-US" sz="1400" dirty="0">
                  <a:latin typeface="Consolas"/>
                  <a:cs typeface="Consolas"/>
                </a:rPr>
                <a:t>.jack</a:t>
              </a:r>
              <a:r>
                <a:rPr lang="en-US" dirty="0">
                  <a:latin typeface="Times New Roman"/>
                  <a:cs typeface="Times New Roman"/>
                </a:rPr>
                <a:t> file,</a:t>
              </a:r>
              <a:br>
                <a:rPr lang="en-US" dirty="0">
                  <a:latin typeface="Times New Roman"/>
                  <a:cs typeface="Times New Roman"/>
                </a:rPr>
              </a:br>
              <a:r>
                <a:rPr lang="en-US" dirty="0">
                  <a:latin typeface="Times New Roman"/>
                  <a:cs typeface="Times New Roman"/>
                </a:rPr>
                <a:t>                                       stored in the given folder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838200" y="1501338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prompt&gt; JackAnalyzer </a:t>
            </a:r>
            <a:r>
              <a:rPr lang="en-US" i="1" dirty="0">
                <a:latin typeface="Times New Roman"/>
                <a:cs typeface="Times New Roman"/>
              </a:rPr>
              <a:t>input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0472" y="2207381"/>
            <a:ext cx="8548902" cy="1023357"/>
            <a:chOff x="823195" y="944998"/>
            <a:chExt cx="8548902" cy="1023357"/>
          </a:xfrm>
        </p:grpSpPr>
        <p:sp>
          <p:nvSpPr>
            <p:cNvPr id="19" name="TextBox 18"/>
            <p:cNvSpPr txBox="1"/>
            <p:nvPr/>
          </p:nvSpPr>
          <p:spPr>
            <a:xfrm>
              <a:off x="823195" y="981437"/>
              <a:ext cx="82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input</a:t>
              </a:r>
              <a:r>
                <a:rPr lang="en-US" dirty="0">
                  <a:latin typeface="Times New Roman"/>
                  <a:cs typeface="Times New Roman"/>
                </a:rPr>
                <a:t>: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27824" y="944998"/>
              <a:ext cx="7644273" cy="102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buSzPct val="60000"/>
                <a:tabLst>
                  <a:tab pos="266700" algn="l"/>
                </a:tabLst>
              </a:pPr>
              <a:r>
                <a:rPr lang="en-US" sz="1600" i="1" dirty="0">
                  <a:latin typeface="Times New Roman"/>
                  <a:cs typeface="Times New Roman"/>
                </a:rPr>
                <a:t>fileName</a:t>
              </a:r>
              <a:r>
                <a:rPr lang="en-US" sz="1600" dirty="0">
                  <a:latin typeface="Consolas"/>
                  <a:cs typeface="Consolas"/>
                </a:rPr>
                <a:t>.jack</a:t>
              </a:r>
              <a:r>
                <a:rPr lang="en-US" sz="2000" dirty="0">
                  <a:latin typeface="Times New Roman"/>
                  <a:cs typeface="Times New Roman"/>
                </a:rPr>
                <a:t>:</a:t>
              </a:r>
              <a:r>
                <a:rPr lang="en-US" dirty="0">
                  <a:latin typeface="Times New Roman"/>
                  <a:cs typeface="Times New Roman"/>
                </a:rPr>
                <a:t>    name of a single source file, or</a:t>
              </a:r>
            </a:p>
            <a:p>
              <a:pPr>
                <a:spcBef>
                  <a:spcPts val="300"/>
                </a:spcBef>
                <a:buSzPct val="60000"/>
                <a:tabLst>
                  <a:tab pos="266700" algn="l"/>
                </a:tabLst>
              </a:pPr>
              <a:r>
                <a:rPr lang="en-US" sz="1600" i="1" dirty="0">
                  <a:latin typeface="Times New Roman"/>
                  <a:cs typeface="Times New Roman"/>
                </a:rPr>
                <a:t>folderName</a:t>
              </a:r>
              <a:r>
                <a:rPr lang="en-US" sz="2000" dirty="0">
                  <a:latin typeface="Times New Roman"/>
                  <a:cs typeface="Times New Roman"/>
                </a:rPr>
                <a:t>:</a:t>
              </a:r>
              <a:r>
                <a:rPr lang="en-US" dirty="0">
                  <a:latin typeface="Times New Roman"/>
                  <a:cs typeface="Times New Roman"/>
                </a:rPr>
                <a:t>          name of a folder containing</a:t>
              </a:r>
              <a:br>
                <a:rPr lang="en-US" dirty="0">
                  <a:latin typeface="Times New Roman"/>
                  <a:cs typeface="Times New Roman"/>
                </a:rPr>
              </a:br>
              <a:r>
                <a:rPr lang="en-US" dirty="0">
                  <a:latin typeface="Times New Roman"/>
                  <a:cs typeface="Times New Roman"/>
                </a:rPr>
                <a:t>                            one or more </a:t>
              </a:r>
              <a:r>
                <a:rPr lang="en-US" sz="1400" dirty="0">
                  <a:latin typeface="Consolas"/>
                  <a:cs typeface="Consolas"/>
                </a:rPr>
                <a:t>.jack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source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645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usage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8948" y="872851"/>
            <a:ext cx="2756640" cy="2290331"/>
            <a:chOff x="232173" y="1103769"/>
            <a:chExt cx="2756640" cy="2290331"/>
          </a:xfrm>
        </p:grpSpPr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283989" y="1463053"/>
              <a:ext cx="2704824" cy="19310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/** Represents a Point. */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class Point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b="1" dirty="0">
                  <a:latin typeface="Consolas"/>
                  <a:cs typeface="Consolas"/>
                </a:rPr>
                <a:t>...</a:t>
              </a:r>
              <a:endParaRPr lang="en-US" sz="1200" dirty="0">
                <a:latin typeface="Consolas"/>
                <a:cs typeface="Consolas"/>
              </a:endParaRPr>
            </a:p>
            <a:p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/** Returns the x value */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method int getx()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return x;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}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200" b="1" dirty="0">
                  <a:latin typeface="Consolas"/>
                  <a:cs typeface="Consolas"/>
                </a:rPr>
                <a:t>...</a:t>
              </a:r>
              <a:endParaRPr lang="en-US" sz="1200" dirty="0">
                <a:latin typeface="Consolas"/>
                <a:cs typeface="Consolas"/>
              </a:endParaRPr>
            </a:p>
            <a:p>
              <a:r>
                <a:rPr lang="en-US" sz="1200" dirty="0"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232173" y="1103769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Example: </a:t>
              </a: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Point.jack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65780" y="915054"/>
            <a:ext cx="5679973" cy="5666103"/>
            <a:chOff x="2565780" y="915054"/>
            <a:chExt cx="5679973" cy="5666103"/>
          </a:xfrm>
        </p:grpSpPr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2565780" y="2226261"/>
              <a:ext cx="1755448" cy="1043961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cs typeface="+mn-cs"/>
                </a:rPr>
                <a:t>  JackAnalyzer</a:t>
              </a:r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4393346" y="1217564"/>
              <a:ext cx="3852407" cy="53635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36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&lt;class&gt;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000" b="1" dirty="0">
                  <a:latin typeface="Consolas"/>
                  <a:ea typeface="宋体"/>
                  <a:cs typeface="Consolas"/>
                </a:rPr>
                <a:t>class</a:t>
              </a:r>
              <a:r>
                <a:rPr lang="en-US" sz="10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&lt;identifier&gt; </a:t>
              </a:r>
              <a:r>
                <a:rPr lang="en-US" sz="1000" b="1" dirty="0">
                  <a:latin typeface="Consolas"/>
                  <a:ea typeface="宋体"/>
                  <a:cs typeface="Consolas"/>
                </a:rPr>
                <a:t>Point</a:t>
              </a:r>
              <a:r>
                <a:rPr lang="en-US" sz="10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...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&lt;subroutineDec&gt;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&lt;keyword&gt;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method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&lt;keyword&gt; </a:t>
              </a:r>
              <a:r>
                <a:rPr lang="en-US" sz="1000" b="1" dirty="0">
                  <a:latin typeface="Consolas"/>
                  <a:ea typeface="宋体"/>
                  <a:cs typeface="Consolas"/>
                </a:rPr>
                <a:t>int</a:t>
              </a:r>
              <a:r>
                <a:rPr lang="en-US" sz="10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&lt;identifier&gt; </a:t>
              </a:r>
              <a:r>
                <a:rPr lang="en-US" sz="1000" b="1" dirty="0">
                  <a:latin typeface="Consolas"/>
                  <a:ea typeface="宋体"/>
                  <a:cs typeface="Consolas"/>
                </a:rPr>
                <a:t>getx</a:t>
              </a:r>
              <a:r>
                <a:rPr lang="en-US" sz="10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(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&lt;parameterList&gt;</a:t>
              </a:r>
              <a:endParaRPr lang="pt-BR" sz="1000" b="1" dirty="0"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100"/>
                </a:spcBef>
              </a:pPr>
              <a:r>
                <a:rPr lang="pt-BR" sz="1000" dirty="0">
                  <a:latin typeface="Consolas"/>
                  <a:ea typeface="宋体"/>
                  <a:cs typeface="Consolas"/>
                </a:rPr>
                <a:t>      &lt;/parameterList&gt;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)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&lt;subroutineBody&gt;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fr-FR" sz="1000" dirty="0">
                  <a:latin typeface="Consolas"/>
                  <a:ea typeface="宋体"/>
                  <a:cs typeface="Consolas"/>
                </a:rPr>
                <a:t>         &lt;statements&gt;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      &lt;returnStatement&gt;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         &lt;keyword&gt; </a:t>
              </a:r>
              <a:r>
                <a:rPr lang="en-US" sz="1000" b="1" dirty="0">
                  <a:latin typeface="Consolas"/>
                  <a:ea typeface="宋体"/>
                  <a:cs typeface="Consolas"/>
                </a:rPr>
                <a:t>return</a:t>
              </a:r>
              <a:r>
                <a:rPr lang="en-US" sz="10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         &lt;expression&gt;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            &lt;term&gt;</a:t>
              </a:r>
            </a:p>
            <a:p>
              <a:pPr>
                <a:spcBef>
                  <a:spcPts val="100"/>
                </a:spcBef>
              </a:pPr>
              <a:r>
                <a:rPr lang="fr-FR" sz="1000" dirty="0">
                  <a:latin typeface="Consolas"/>
                  <a:ea typeface="宋体"/>
                  <a:cs typeface="Consolas"/>
                </a:rPr>
                <a:t>                     &lt;identifier&gt; </a:t>
              </a:r>
              <a:r>
                <a:rPr lang="fr-FR" sz="1000" b="1" dirty="0">
                  <a:latin typeface="Consolas"/>
                  <a:ea typeface="宋体"/>
                  <a:cs typeface="Consolas"/>
                </a:rPr>
                <a:t>x</a:t>
              </a:r>
              <a:r>
                <a:rPr lang="fr-FR" sz="1000" dirty="0">
                  <a:latin typeface="Consolas"/>
                  <a:ea typeface="宋体"/>
                  <a:cs typeface="Consolas"/>
                </a:rPr>
                <a:t> &lt;/identifier&gt;</a:t>
              </a:r>
              <a:endParaRPr lang="de-DE" sz="1000" dirty="0"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100"/>
                </a:spcBef>
              </a:pPr>
              <a:r>
                <a:rPr lang="de-DE" sz="1000" dirty="0">
                  <a:latin typeface="Consolas"/>
                  <a:ea typeface="宋体"/>
                  <a:cs typeface="Consolas"/>
                </a:rPr>
                <a:t>                  &lt;/term&gt;</a:t>
              </a:r>
            </a:p>
            <a:p>
              <a:pPr>
                <a:spcBef>
                  <a:spcPts val="100"/>
                </a:spcBef>
              </a:pPr>
              <a:r>
                <a:rPr lang="de-DE" sz="1000" b="1" dirty="0">
                  <a:latin typeface="Consolas"/>
                  <a:ea typeface="宋体"/>
                  <a:cs typeface="Consolas"/>
                </a:rPr>
                <a:t>               </a:t>
              </a:r>
              <a:r>
                <a:rPr lang="de-DE" sz="1000" dirty="0">
                  <a:latin typeface="Consolas"/>
                  <a:ea typeface="宋体"/>
                  <a:cs typeface="Consolas"/>
                </a:rPr>
                <a:t>&lt;/expression&gt;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      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;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ea typeface="宋体"/>
                  <a:cs typeface="Consolas"/>
                </a:rPr>
                <a:t>            &lt;/returnStatement&gt;</a:t>
              </a:r>
            </a:p>
            <a:p>
              <a:pPr>
                <a:spcBef>
                  <a:spcPts val="100"/>
                </a:spcBef>
              </a:pPr>
              <a:r>
                <a:rPr lang="fr-FR" sz="1000" dirty="0">
                  <a:latin typeface="Consolas"/>
                  <a:ea typeface="宋体"/>
                  <a:cs typeface="Consolas"/>
                </a:rPr>
                <a:t>         &lt;/statements&gt; 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}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   &lt;/subroutineBody&gt;</a:t>
              </a:r>
              <a:endParaRPr lang="sk-SK" sz="1000" b="1" dirty="0"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100"/>
                </a:spcBef>
              </a:pPr>
              <a:r>
                <a:rPr lang="sk-SK" sz="1000" b="1" dirty="0">
                  <a:latin typeface="Consolas"/>
                  <a:ea typeface="宋体"/>
                  <a:cs typeface="Consolas"/>
                </a:rPr>
                <a:t>   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&lt;/subroutineDec&gt;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...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sk-SK" sz="1000" b="1" dirty="0">
                  <a:latin typeface="Consolas"/>
                  <a:ea typeface="宋体"/>
                  <a:cs typeface="Consolas"/>
                </a:rPr>
                <a:t>}</a:t>
              </a:r>
              <a:r>
                <a:rPr lang="sk-SK" sz="10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100"/>
                </a:spcBef>
              </a:pPr>
              <a:r>
                <a:rPr lang="sk-SK" sz="1000" dirty="0">
                  <a:latin typeface="Consolas"/>
                  <a:ea typeface="宋体"/>
                  <a:cs typeface="Consolas"/>
                </a:rPr>
                <a:t>&lt;class&gt;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328831" y="915054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Point.vm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FB4872-E3C7-154F-AFA6-84847202BD7A}"/>
              </a:ext>
            </a:extLst>
          </p:cNvPr>
          <p:cNvGrpSpPr/>
          <p:nvPr/>
        </p:nvGrpSpPr>
        <p:grpSpPr>
          <a:xfrm>
            <a:off x="1843088" y="4214553"/>
            <a:ext cx="6312036" cy="1127310"/>
            <a:chOff x="1843088" y="4214553"/>
            <a:chExt cx="6312036" cy="1127310"/>
          </a:xfrm>
        </p:grpSpPr>
        <p:sp>
          <p:nvSpPr>
            <p:cNvPr id="12" name="Rounded Rectangle 11"/>
            <p:cNvSpPr/>
            <p:nvPr/>
          </p:nvSpPr>
          <p:spPr>
            <a:xfrm>
              <a:off x="5999412" y="4526280"/>
              <a:ext cx="2066902" cy="18826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539677" y="4214553"/>
              <a:ext cx="2615447" cy="82771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ular Callout 16"/>
            <p:cNvSpPr/>
            <p:nvPr/>
          </p:nvSpPr>
          <p:spPr>
            <a:xfrm>
              <a:off x="1843088" y="4285143"/>
              <a:ext cx="2230322" cy="1056720"/>
            </a:xfrm>
            <a:prstGeom prst="wedgeRoundRectCallout">
              <a:avLst>
                <a:gd name="adj1" fmla="val 91645"/>
                <a:gd name="adj2" fmla="val -299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The analyzer handles:</a:t>
              </a:r>
            </a:p>
            <a:p>
              <a:pPr marL="190500" indent="-19050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tokens (terminals)</a:t>
              </a:r>
            </a:p>
            <a:p>
              <a:pPr marL="190500" indent="-19050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rules (nonterminals)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</a:t>
            </a:r>
            <a:r>
              <a:rPr lang="en-US" sz="2000" dirty="0"/>
              <a:t>handling tokens (terminals)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5114" y="2934991"/>
            <a:ext cx="4651691" cy="2438844"/>
            <a:chOff x="971647" y="3533530"/>
            <a:chExt cx="4651691" cy="2438844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002614" y="3902862"/>
              <a:ext cx="3793894" cy="20695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1404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fr-FR" sz="1200" dirty="0">
                  <a:latin typeface="Consolas"/>
                  <a:ea typeface="宋体"/>
                  <a:cs typeface="Consolas"/>
                </a:rPr>
                <a:t>&lt;keyword&gt; </a:t>
              </a:r>
              <a:r>
                <a:rPr lang="fr-FR" sz="1200" b="1" dirty="0">
                  <a:latin typeface="Consolas"/>
                  <a:ea typeface="宋体"/>
                  <a:cs typeface="Consolas"/>
                </a:rPr>
                <a:t>method</a:t>
              </a:r>
              <a:r>
                <a:rPr lang="fr-FR" sz="12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endParaRPr lang="fr-FR" sz="1200" dirty="0">
                <a:latin typeface="Consolas"/>
                <a:ea typeface="宋体"/>
                <a:cs typeface="Consolas"/>
              </a:endParaRPr>
            </a:p>
            <a:p>
              <a:r>
                <a:rPr lang="fr-FR" sz="1200" dirty="0">
                  <a:latin typeface="Consolas"/>
                  <a:ea typeface="宋体"/>
                  <a:cs typeface="Consolas"/>
                </a:rPr>
                <a:t>&lt;symbol&gt; </a:t>
              </a:r>
              <a:r>
                <a:rPr lang="fr-FR" sz="12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fr-FR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endParaRPr lang="sk-SK" sz="1200" dirty="0">
                <a:latin typeface="Consolas"/>
                <a:ea typeface="宋体"/>
                <a:cs typeface="Consolas"/>
              </a:endParaRPr>
            </a:p>
            <a:p>
              <a:r>
                <a:rPr lang="sk-SK" sz="1200" dirty="0">
                  <a:latin typeface="Consolas"/>
                  <a:ea typeface="宋体"/>
                  <a:cs typeface="Consolas"/>
                </a:rPr>
                <a:t>&lt;integerConstant&gt; </a:t>
              </a:r>
              <a:r>
                <a:rPr lang="sk-SK" sz="1200" b="1" dirty="0">
                  <a:latin typeface="Consolas"/>
                  <a:ea typeface="宋体"/>
                  <a:cs typeface="Consolas"/>
                </a:rPr>
                <a:t>42</a:t>
              </a:r>
              <a:r>
                <a:rPr lang="sk-SK" sz="1200" dirty="0">
                  <a:latin typeface="Consolas"/>
                  <a:ea typeface="宋体"/>
                  <a:cs typeface="Consolas"/>
                </a:rPr>
                <a:t> &lt;/integerConstant&gt;</a:t>
              </a:r>
            </a:p>
            <a:p>
              <a:endParaRPr lang="sk-SK" sz="1200" dirty="0">
                <a:latin typeface="Consolas"/>
                <a:ea typeface="宋体"/>
                <a:cs typeface="Consolas"/>
              </a:endParaRPr>
            </a:p>
            <a:p>
              <a:r>
                <a:rPr lang="sk-SK" sz="1200" dirty="0">
                  <a:latin typeface="Consolas"/>
                  <a:ea typeface="宋体"/>
                  <a:cs typeface="Consolas"/>
                </a:rPr>
                <a:t>&lt;stringConstant&gt; </a:t>
              </a:r>
              <a:r>
                <a:rPr lang="sk-SK" sz="1200" b="1" dirty="0">
                  <a:latin typeface="Consolas"/>
                  <a:ea typeface="宋体"/>
                  <a:cs typeface="Consolas"/>
                </a:rPr>
                <a:t>xkcd</a:t>
              </a:r>
              <a:r>
                <a:rPr lang="sk-SK" sz="1200" dirty="0">
                  <a:latin typeface="Consolas"/>
                  <a:ea typeface="宋体"/>
                  <a:cs typeface="Consolas"/>
                </a:rPr>
                <a:t> &lt;/stringConstant&gt;</a:t>
              </a:r>
            </a:p>
            <a:p>
              <a:endParaRPr lang="sk-SK" sz="1200" dirty="0">
                <a:latin typeface="Consolas"/>
                <a:ea typeface="宋体"/>
                <a:cs typeface="Consolas"/>
              </a:endParaRPr>
            </a:p>
            <a:p>
              <a:r>
                <a:rPr lang="fr-FR" sz="1200" dirty="0">
                  <a:latin typeface="Consolas"/>
                  <a:ea typeface="宋体"/>
                  <a:cs typeface="Consolas"/>
                </a:rPr>
                <a:t>&lt;symbol&gt; </a:t>
              </a:r>
              <a:r>
                <a:rPr lang="fr-FR" sz="12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fr-FR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endParaRPr lang="sk-SK" sz="1200" dirty="0">
                <a:latin typeface="Consolas"/>
                <a:ea typeface="宋体"/>
                <a:cs typeface="Consolas"/>
              </a:endParaRPr>
            </a:p>
            <a:p>
              <a:endParaRPr lang="sk-SK" sz="1200" dirty="0">
                <a:latin typeface="Consolas"/>
                <a:ea typeface="宋体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71647" y="3533530"/>
              <a:ext cx="465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Output examples: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5A8E83-7E6B-0043-9890-7C1F269B0A38}"/>
              </a:ext>
            </a:extLst>
          </p:cNvPr>
          <p:cNvGrpSpPr/>
          <p:nvPr/>
        </p:nvGrpSpPr>
        <p:grpSpPr>
          <a:xfrm>
            <a:off x="705114" y="901796"/>
            <a:ext cx="7737945" cy="1801792"/>
            <a:chOff x="705114" y="901796"/>
            <a:chExt cx="7737945" cy="1801792"/>
          </a:xfrm>
        </p:grpSpPr>
        <p:grpSp>
          <p:nvGrpSpPr>
            <p:cNvPr id="3" name="Group 2"/>
            <p:cNvGrpSpPr/>
            <p:nvPr/>
          </p:nvGrpSpPr>
          <p:grpSpPr>
            <a:xfrm>
              <a:off x="722622" y="1401939"/>
              <a:ext cx="7720437" cy="1301649"/>
              <a:chOff x="917047" y="1663832"/>
              <a:chExt cx="7720437" cy="130164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919530" y="1663832"/>
                <a:ext cx="465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It generates the output: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887688" y="1688208"/>
                <a:ext cx="374979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/>
                    <a:cs typeface="Times New Roman"/>
                  </a:rPr>
                  <a:t>where </a:t>
                </a:r>
                <a:r>
                  <a:rPr lang="en-US" altLang="zh-CN" sz="1600" i="1" dirty="0">
                    <a:latin typeface="Times New Roman"/>
                  </a:rPr>
                  <a:t>terminalType </a:t>
                </a:r>
                <a:r>
                  <a:rPr lang="en-US" dirty="0">
                    <a:latin typeface="Times New Roman"/>
                    <a:cs typeface="Times New Roman"/>
                  </a:rPr>
                  <a:t>is:</a:t>
                </a:r>
              </a:p>
              <a:p>
                <a:r>
                  <a:rPr lang="en-US" altLang="zh-CN" sz="1200" dirty="0">
                    <a:latin typeface="Consolas"/>
                    <a:cs typeface="Consolas"/>
                  </a:rPr>
                  <a:t>keyword</a:t>
                </a:r>
                <a:r>
                  <a:rPr lang="en-US" altLang="zh-CN" dirty="0">
                    <a:latin typeface="Times New Roman"/>
                  </a:rPr>
                  <a:t>, </a:t>
                </a:r>
                <a:r>
                  <a:rPr lang="en-US" altLang="zh-CN" sz="1200" dirty="0">
                    <a:latin typeface="Consolas"/>
                    <a:cs typeface="Consolas"/>
                  </a:rPr>
                  <a:t>symbol</a:t>
                </a:r>
                <a:r>
                  <a:rPr lang="en-US" altLang="zh-CN" dirty="0">
                    <a:latin typeface="Times New Roman"/>
                  </a:rPr>
                  <a:t>, </a:t>
                </a:r>
                <a:r>
                  <a:rPr lang="en-US" altLang="zh-CN" sz="1200" dirty="0">
                    <a:latin typeface="Consolas"/>
                    <a:cs typeface="Consolas"/>
                  </a:rPr>
                  <a:t>integerConstant</a:t>
                </a:r>
                <a:r>
                  <a:rPr lang="en-US" altLang="zh-CN" dirty="0">
                    <a:latin typeface="Times New Roman"/>
                  </a:rPr>
                  <a:t>, </a:t>
                </a:r>
                <a:r>
                  <a:rPr lang="en-US" altLang="zh-CN" sz="1200" dirty="0">
                    <a:latin typeface="Consolas"/>
                    <a:cs typeface="Consolas"/>
                  </a:rPr>
                  <a:t>stringConstant</a:t>
                </a:r>
                <a:r>
                  <a:rPr lang="en-US" altLang="zh-CN" dirty="0">
                    <a:latin typeface="Times New Roman"/>
                  </a:rPr>
                  <a:t>, </a:t>
                </a:r>
                <a:r>
                  <a:rPr lang="en-US" altLang="zh-CN" sz="1200" dirty="0">
                    <a:latin typeface="Consolas"/>
                    <a:cs typeface="Consolas"/>
                  </a:rPr>
                  <a:t>identifier</a:t>
                </a:r>
                <a:endParaRPr lang="en-US" altLang="zh-CN" sz="1600" dirty="0">
                  <a:latin typeface="Times New Roman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</a:p>
            </p:txBody>
          </p:sp>
          <p:sp>
            <p:nvSpPr>
              <p:cNvPr id="12" name="Text Box 3"/>
              <p:cNvSpPr txBox="1">
                <a:spLocks noChangeArrowheads="1"/>
              </p:cNvSpPr>
              <p:nvPr/>
            </p:nvSpPr>
            <p:spPr bwMode="auto">
              <a:xfrm>
                <a:off x="917047" y="2028482"/>
                <a:ext cx="3879461" cy="5514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44000" rIns="0" bIns="1404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altLang="zh-CN" sz="1400" dirty="0">
                    <a:latin typeface="Consolas"/>
                    <a:ea typeface="宋体"/>
                  </a:rPr>
                  <a:t>&lt;</a:t>
                </a:r>
                <a:r>
                  <a:rPr lang="en-US" altLang="zh-CN" sz="1600" i="1" dirty="0">
                    <a:latin typeface="Times New Roman"/>
                    <a:ea typeface="宋体"/>
                  </a:rPr>
                  <a:t>terminalType</a:t>
                </a:r>
                <a:r>
                  <a:rPr lang="en-US" altLang="zh-CN" sz="1400" dirty="0">
                    <a:latin typeface="Consolas"/>
                    <a:ea typeface="宋体"/>
                  </a:rPr>
                  <a:t>&gt;</a:t>
                </a:r>
                <a:r>
                  <a:rPr lang="en-US" altLang="zh-CN" sz="1600" dirty="0">
                    <a:latin typeface="Times New Roman"/>
                    <a:ea typeface="宋体"/>
                  </a:rPr>
                  <a:t> </a:t>
                </a:r>
                <a:r>
                  <a:rPr lang="en-US" altLang="zh-CN" sz="1600" i="1" dirty="0">
                    <a:latin typeface="Times New Roman"/>
                    <a:ea typeface="宋体"/>
                  </a:rPr>
                  <a:t>xxx </a:t>
                </a:r>
                <a:r>
                  <a:rPr lang="en-US" altLang="zh-CN" sz="1400" dirty="0">
                    <a:latin typeface="Consolas"/>
                    <a:ea typeface="宋体"/>
                  </a:rPr>
                  <a:t>&lt;/</a:t>
                </a:r>
                <a:r>
                  <a:rPr lang="en-US" altLang="zh-CN" sz="1600" i="1" dirty="0">
                    <a:latin typeface="Times New Roman"/>
                    <a:ea typeface="宋体"/>
                  </a:rPr>
                  <a:t>terminalType</a:t>
                </a:r>
                <a:r>
                  <a:rPr lang="en-US" altLang="zh-CN" sz="1400" dirty="0">
                    <a:latin typeface="Consolas"/>
                    <a:ea typeface="宋体"/>
                  </a:rPr>
                  <a:t>&gt;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39598D-DECB-7C42-A554-344D68701997}"/>
                </a:ext>
              </a:extLst>
            </p:cNvPr>
            <p:cNvSpPr txBox="1"/>
            <p:nvPr/>
          </p:nvSpPr>
          <p:spPr>
            <a:xfrm>
              <a:off x="705114" y="901796"/>
              <a:ext cx="7715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49263" indent="-449263">
                <a:spcBef>
                  <a:spcPts val="6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If the analyzer encounters a terminal element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latin typeface="Times New Roman"/>
                  <a:cs typeface="Times New Roman"/>
                </a:rPr>
                <a:t>xxx</a:t>
              </a: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F9C2E8E-54BB-0D46-A477-A1DA8C920CC4}"/>
              </a:ext>
            </a:extLst>
          </p:cNvPr>
          <p:cNvSpPr/>
          <p:nvPr/>
        </p:nvSpPr>
        <p:spPr>
          <a:xfrm>
            <a:off x="5181600" y="3993041"/>
            <a:ext cx="1981200" cy="748819"/>
          </a:xfrm>
          <a:prstGeom prst="wedgeRoundRectCallout">
            <a:avLst>
              <a:gd name="adj1" fmla="val -94790"/>
              <a:gd name="adj2" fmla="val 337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String constants are outputted without their enclosing double quotes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</a:t>
            </a:r>
            <a:r>
              <a:rPr lang="en-US" sz="2000" dirty="0"/>
              <a:t>handling rules (nonterminals)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520" y="926700"/>
            <a:ext cx="7925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indent="-9525">
              <a:spcBef>
                <a:spcPts val="6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If the analyzer encounters one of the nonterminal elements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  <a:p>
            <a:pPr marL="9525" indent="-9525"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class declaration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class variable declaration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subroutine declaration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parameter list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subroutine body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variable declaration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statements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r>
              <a:rPr lang="en-US" sz="1400" i="1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let</a:t>
            </a:r>
            <a:r>
              <a:rPr lang="en-US" sz="1400" i="1" dirty="0">
                <a:latin typeface="Times New Roman"/>
                <a:cs typeface="Times New Roman"/>
              </a:rPr>
              <a:t> statement,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400" i="1" dirty="0">
                <a:latin typeface="Times New Roman"/>
                <a:cs typeface="Times New Roman"/>
              </a:rPr>
              <a:t> statement, </a:t>
            </a:r>
            <a:r>
              <a:rPr lang="en-US" sz="1200" dirty="0">
                <a:latin typeface="Consolas"/>
                <a:cs typeface="Consolas"/>
              </a:rPr>
              <a:t>while</a:t>
            </a:r>
            <a:r>
              <a:rPr lang="en-US" sz="1400" i="1" dirty="0">
                <a:latin typeface="Times New Roman"/>
                <a:cs typeface="Times New Roman"/>
              </a:rPr>
              <a:t> statement, </a:t>
            </a:r>
            <a:r>
              <a:rPr lang="en-US" sz="1200" dirty="0">
                <a:latin typeface="Consolas"/>
                <a:cs typeface="Consolas"/>
              </a:rPr>
              <a:t>do</a:t>
            </a:r>
            <a:r>
              <a:rPr lang="en-US" sz="1400" i="1" dirty="0">
                <a:latin typeface="Times New Roman"/>
                <a:cs typeface="Times New Roman"/>
              </a:rPr>
              <a:t> statement, </a:t>
            </a:r>
            <a:r>
              <a:rPr lang="en-US" sz="1200" dirty="0">
                <a:latin typeface="Consolas"/>
                <a:cs typeface="Consolas"/>
              </a:rPr>
              <a:t>return</a:t>
            </a:r>
            <a:r>
              <a:rPr lang="en-US" sz="1400" i="1" dirty="0">
                <a:latin typeface="Times New Roman"/>
                <a:cs typeface="Times New Roman"/>
              </a:rPr>
              <a:t> statement, an expression, a term</a:t>
            </a:r>
            <a:r>
              <a:rPr lang="en-US" sz="1400" dirty="0">
                <a:latin typeface="Times New Roman"/>
                <a:cs typeface="Times New Roman"/>
              </a:rPr>
              <a:t>, or an </a:t>
            </a:r>
            <a:r>
              <a:rPr lang="en-US" sz="1400" i="1" dirty="0">
                <a:latin typeface="Times New Roman"/>
                <a:cs typeface="Times New Roman"/>
              </a:rPr>
              <a:t>expression list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0488" y="3566142"/>
            <a:ext cx="3096734" cy="1805600"/>
            <a:chOff x="912559" y="3972254"/>
            <a:chExt cx="3096734" cy="1805600"/>
          </a:xfrm>
        </p:grpSpPr>
        <p:sp>
          <p:nvSpPr>
            <p:cNvPr id="12" name="TextBox 11"/>
            <p:cNvSpPr txBox="1"/>
            <p:nvPr/>
          </p:nvSpPr>
          <p:spPr>
            <a:xfrm>
              <a:off x="912559" y="3972254"/>
              <a:ext cx="2361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Times New Roman" charset="0"/>
                  <a:ea typeface="Times New Roman" charset="0"/>
                  <a:cs typeface="Times New Roman" charset="0"/>
                </a:rPr>
                <a:t>Example:</a:t>
              </a:r>
            </a:p>
          </p:txBody>
        </p:sp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987529" y="4374623"/>
              <a:ext cx="3021764" cy="14032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// Jack grammar</a:t>
              </a:r>
            </a:p>
            <a:p>
              <a:r>
                <a:rPr lang="en-US" sz="1200" i="1" dirty="0">
                  <a:latin typeface="Times New Roman"/>
                  <a:ea typeface="宋体"/>
                </a:rPr>
                <a:t>   ...</a:t>
              </a:r>
              <a:endParaRPr lang="fr-FR" sz="1200" spc="150" dirty="0">
                <a:latin typeface="Times New Roman"/>
                <a:ea typeface="宋体"/>
              </a:endParaRP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</a:t>
              </a:r>
              <a:r>
                <a:rPr lang="fr-FR" sz="1200" i="1" dirty="0">
                  <a:latin typeface="Times New Roman"/>
                  <a:ea typeface="宋体"/>
                </a:rPr>
                <a:t>returnStatement</a:t>
              </a:r>
              <a:r>
                <a:rPr lang="fr-FR" sz="1200" dirty="0">
                  <a:latin typeface="Times New Roman"/>
                  <a:ea typeface="宋体"/>
                </a:rPr>
                <a:t>:  ’</a:t>
              </a:r>
              <a:r>
                <a:rPr lang="fr-FR" sz="1200" b="1" dirty="0">
                  <a:latin typeface="Consolas"/>
                  <a:ea typeface="宋体"/>
                </a:rPr>
                <a:t>return</a:t>
              </a:r>
              <a:r>
                <a:rPr lang="fr-FR" sz="1200" dirty="0">
                  <a:latin typeface="Times New Roman"/>
                  <a:ea typeface="宋体"/>
                </a:rPr>
                <a:t>'  </a:t>
              </a:r>
              <a:r>
                <a:rPr lang="fr-FR" sz="1200" i="1" dirty="0">
                  <a:latin typeface="Times New Roman"/>
                  <a:ea typeface="宋体"/>
                </a:rPr>
                <a:t>expression?</a:t>
              </a:r>
              <a:r>
                <a:rPr lang="fr-FR" sz="1200" dirty="0">
                  <a:latin typeface="Times New Roman"/>
                  <a:ea typeface="宋体"/>
                </a:rPr>
                <a:t> '</a:t>
              </a:r>
              <a:r>
                <a:rPr lang="fr-FR" sz="1200" b="1" dirty="0">
                  <a:latin typeface="Consolas"/>
                  <a:ea typeface="宋体"/>
                </a:rPr>
                <a:t>;</a:t>
              </a:r>
              <a:r>
                <a:rPr lang="fr-FR" sz="1200" dirty="0">
                  <a:latin typeface="Times New Roman"/>
                  <a:ea typeface="宋体"/>
                </a:rPr>
                <a:t>’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Times New Roman"/>
                  <a:ea typeface="宋体"/>
                </a:rPr>
                <a:t>   </a:t>
              </a:r>
              <a:r>
                <a:rPr lang="mr-IN" sz="1200" dirty="0">
                  <a:latin typeface="Times New Roman"/>
                  <a:ea typeface="宋体"/>
                </a:rPr>
                <a:t>…</a:t>
              </a:r>
              <a:endParaRPr lang="fr-FR" sz="1200" dirty="0">
                <a:latin typeface="Times New Roman"/>
                <a:ea typeface="宋体"/>
              </a:endParaRPr>
            </a:p>
            <a:p>
              <a:r>
                <a:rPr lang="fr-FR" sz="1200" i="1" dirty="0">
                  <a:latin typeface="Times New Roman"/>
                  <a:ea typeface="宋体"/>
                </a:rPr>
                <a:t>   expression</a:t>
              </a:r>
              <a:r>
                <a:rPr lang="fr-FR" sz="1200" dirty="0">
                  <a:latin typeface="Times New Roman"/>
                  <a:ea typeface="宋体"/>
                </a:rPr>
                <a:t>:  </a:t>
              </a:r>
              <a:r>
                <a:rPr lang="fr-FR" sz="1200" i="1" dirty="0">
                  <a:latin typeface="Times New Roman"/>
                  <a:ea typeface="宋体"/>
                </a:rPr>
                <a:t>term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spc="150" dirty="0">
                  <a:latin typeface="Times New Roman"/>
                  <a:ea typeface="宋体"/>
                </a:rPr>
                <a:t>(</a:t>
              </a:r>
              <a:r>
                <a:rPr lang="fr-FR" sz="1200" i="1" dirty="0">
                  <a:latin typeface="Times New Roman"/>
                  <a:ea typeface="宋体"/>
                </a:rPr>
                <a:t>op</a:t>
              </a:r>
              <a:r>
                <a:rPr lang="fr-FR" sz="1200" dirty="0">
                  <a:latin typeface="Times New Roman"/>
                  <a:ea typeface="宋体"/>
                </a:rPr>
                <a:t> </a:t>
              </a:r>
              <a:r>
                <a:rPr lang="fr-FR" sz="1200" i="1" dirty="0">
                  <a:latin typeface="Times New Roman"/>
                  <a:ea typeface="宋体"/>
                </a:rPr>
                <a:t>ter</a:t>
              </a:r>
              <a:r>
                <a:rPr lang="fr-FR" sz="1200" i="1" spc="150" dirty="0">
                  <a:latin typeface="Times New Roman"/>
                  <a:ea typeface="宋体"/>
                </a:rPr>
                <a:t>m</a:t>
              </a:r>
              <a:r>
                <a:rPr lang="fr-FR" sz="1200" spc="150" dirty="0">
                  <a:latin typeface="Times New Roman"/>
                  <a:ea typeface="宋体"/>
                </a:rPr>
                <a:t>)?</a:t>
              </a:r>
              <a:endParaRPr lang="fr-FR" sz="1200" dirty="0">
                <a:latin typeface="Times New Roman"/>
                <a:ea typeface="宋体"/>
              </a:endParaRPr>
            </a:p>
            <a:p>
              <a:r>
                <a:rPr lang="fr-FR" sz="1200" spc="150" dirty="0">
                  <a:latin typeface="Times New Roman"/>
                  <a:ea typeface="宋体"/>
                </a:rPr>
                <a:t>  </a:t>
              </a:r>
              <a:r>
                <a:rPr lang="mr-IN" sz="1200" spc="150" dirty="0">
                  <a:latin typeface="Times New Roman"/>
                  <a:ea typeface="宋体"/>
                </a:rPr>
                <a:t>…</a:t>
              </a:r>
              <a:endParaRPr lang="fr-FR" sz="1200" spc="150" dirty="0">
                <a:latin typeface="Times New Roman"/>
                <a:ea typeface="宋体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886691" y="4452830"/>
            <a:ext cx="2799853" cy="3177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EB1AA4-7107-DE49-AE4E-ADDB561C68D3}"/>
              </a:ext>
            </a:extLst>
          </p:cNvPr>
          <p:cNvGrpSpPr/>
          <p:nvPr/>
        </p:nvGrpSpPr>
        <p:grpSpPr>
          <a:xfrm>
            <a:off x="1657949" y="4094130"/>
            <a:ext cx="6023039" cy="2163618"/>
            <a:chOff x="1657949" y="4094130"/>
            <a:chExt cx="6023039" cy="2163618"/>
          </a:xfrm>
        </p:grpSpPr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4575692" y="4409245"/>
              <a:ext cx="3105296" cy="18312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720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  <a:cs typeface="Consolas"/>
                </a:rPr>
                <a:t>&lt;returnStatement&gt;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100" b="1" dirty="0">
                  <a:latin typeface="Consolas"/>
                  <a:ea typeface="宋体"/>
                  <a:cs typeface="Consolas"/>
                </a:rPr>
                <a:t>return</a:t>
              </a:r>
              <a:r>
                <a:rPr lang="en-US" sz="11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  <a:cs typeface="Consolas"/>
                </a:rPr>
                <a:t>   &lt;expression&gt;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  <a:cs typeface="Consolas"/>
                </a:rPr>
                <a:t>      &lt;term&gt;</a:t>
              </a:r>
              <a:endParaRPr lang="fr-FR" sz="1100" dirty="0"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200"/>
                </a:spcBef>
              </a:pPr>
              <a:r>
                <a:rPr lang="fr-FR" sz="1100" dirty="0">
                  <a:latin typeface="Consolas"/>
                  <a:ea typeface="宋体"/>
                  <a:cs typeface="Consolas"/>
                </a:rPr>
                <a:t>         &lt;identifier&gt; </a:t>
              </a:r>
              <a:r>
                <a:rPr lang="fr-FR" sz="1100" b="1" dirty="0">
                  <a:latin typeface="Consolas"/>
                  <a:ea typeface="宋体"/>
                  <a:cs typeface="Consolas"/>
                </a:rPr>
                <a:t>x</a:t>
              </a:r>
              <a:r>
                <a:rPr lang="fr-FR" sz="1100" dirty="0">
                  <a:latin typeface="Consolas"/>
                  <a:ea typeface="宋体"/>
                  <a:cs typeface="Consolas"/>
                </a:rPr>
                <a:t> &lt;/identifier&gt;</a:t>
              </a:r>
              <a:endParaRPr lang="de-DE" sz="1100" dirty="0"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200"/>
                </a:spcBef>
              </a:pPr>
              <a:r>
                <a:rPr lang="de-DE" sz="1100" dirty="0">
                  <a:latin typeface="Consolas"/>
                  <a:ea typeface="宋体"/>
                  <a:cs typeface="Consolas"/>
                </a:rPr>
                <a:t>      &lt;/term&gt;</a:t>
              </a:r>
            </a:p>
            <a:p>
              <a:pPr>
                <a:spcBef>
                  <a:spcPts val="200"/>
                </a:spcBef>
              </a:pPr>
              <a:r>
                <a:rPr lang="de-DE" sz="1100" b="1" dirty="0">
                  <a:latin typeface="Consolas"/>
                  <a:ea typeface="宋体"/>
                  <a:cs typeface="Consolas"/>
                </a:rPr>
                <a:t>   </a:t>
              </a:r>
              <a:r>
                <a:rPr lang="de-DE" sz="1100" dirty="0">
                  <a:latin typeface="Consolas"/>
                  <a:ea typeface="宋体"/>
                  <a:cs typeface="Consolas"/>
                </a:rPr>
                <a:t>&lt;/expression&gt;</a:t>
              </a:r>
            </a:p>
            <a:p>
              <a:pPr>
                <a:spcBef>
                  <a:spcPts val="200"/>
                </a:spcBef>
              </a:pPr>
              <a:r>
                <a:rPr lang="sk-SK" sz="11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sk-SK" sz="1100" b="1" dirty="0">
                  <a:latin typeface="Consolas"/>
                  <a:ea typeface="宋体"/>
                  <a:cs typeface="Consolas"/>
                </a:rPr>
                <a:t>;</a:t>
              </a:r>
              <a:r>
                <a:rPr lang="sk-SK" sz="11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  <a:cs typeface="Consolas"/>
                </a:rPr>
                <a:t>&lt;/returnStatement&gt;</a:t>
              </a:r>
              <a:endParaRPr lang="sk-SK" sz="1100" dirty="0">
                <a:latin typeface="Consolas"/>
                <a:ea typeface="宋体"/>
                <a:cs typeface="Consola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04537" y="4094130"/>
              <a:ext cx="2000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Generated output:</a:t>
              </a:r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05565" y="5796197"/>
              <a:ext cx="962431" cy="3602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939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08000" tIns="72000" bIns="0" rtlCol="0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cs typeface="Consolas"/>
                </a:rPr>
                <a:t>return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x;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57949" y="5712619"/>
              <a:ext cx="1161674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input example:</a:t>
              </a:r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E97ED052-D1C4-0248-830F-C33C9B3F7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470" y="5733360"/>
              <a:ext cx="915195" cy="52438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bg1"/>
                  </a:solidFill>
                  <a:cs typeface="+mn-cs"/>
                </a:rPr>
                <a:t>  Jack analyzer</a:t>
              </a:r>
            </a:p>
          </p:txBody>
        </p:sp>
      </p:grpSp>
      <p:sp>
        <p:nvSpPr>
          <p:cNvPr id="18" name="Text Box 3">
            <a:extLst>
              <a:ext uri="{FF2B5EF4-FFF2-40B4-BE49-F238E27FC236}">
                <a16:creationId xmlns:a16="http://schemas.microsoft.com/office/drawing/2014/main" id="{6CA7D7A5-1802-9E40-AF46-9C1C15339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684" y="2357695"/>
            <a:ext cx="3178716" cy="8976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zh-CN" sz="1100" dirty="0">
                <a:latin typeface="Consolas"/>
                <a:ea typeface="宋体"/>
              </a:rPr>
              <a:t>&lt;</a:t>
            </a:r>
            <a:r>
              <a:rPr lang="en-US" altLang="zh-CN" sz="1200" i="1" dirty="0">
                <a:latin typeface="Times New Roman"/>
                <a:ea typeface="宋体"/>
              </a:rPr>
              <a:t>nonTerminal</a:t>
            </a:r>
            <a:r>
              <a:rPr lang="en-US" altLang="zh-CN" sz="1100" dirty="0">
                <a:latin typeface="Consolas"/>
                <a:ea typeface="宋体"/>
              </a:rPr>
              <a:t>&gt;</a:t>
            </a:r>
            <a:endParaRPr lang="en-US" altLang="zh-CN" sz="1200" dirty="0">
              <a:latin typeface="Times New Roman"/>
              <a:ea typeface="宋体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latin typeface="Times New Roman"/>
                <a:ea typeface="宋体"/>
              </a:rPr>
              <a:t>      Recursive output for the nonterminal body</a:t>
            </a:r>
          </a:p>
          <a:p>
            <a:pPr>
              <a:spcBef>
                <a:spcPts val="600"/>
              </a:spcBef>
            </a:pPr>
            <a:r>
              <a:rPr lang="en-US" altLang="zh-CN" sz="1100" dirty="0">
                <a:latin typeface="Consolas"/>
                <a:ea typeface="宋体"/>
              </a:rPr>
              <a:t>&lt;/</a:t>
            </a:r>
            <a:r>
              <a:rPr lang="en-US" altLang="zh-CN" sz="1200" i="1" dirty="0">
                <a:latin typeface="Times New Roman"/>
                <a:ea typeface="宋体"/>
              </a:rPr>
              <a:t>nonTerminal</a:t>
            </a:r>
            <a:r>
              <a:rPr lang="en-US" altLang="zh-CN" sz="1100" dirty="0">
                <a:latin typeface="Consolas"/>
                <a:ea typeface="宋体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C9618-7DBD-E04A-A362-7CD5FD7A2AAC}"/>
              </a:ext>
            </a:extLst>
          </p:cNvPr>
          <p:cNvSpPr txBox="1"/>
          <p:nvPr/>
        </p:nvSpPr>
        <p:spPr>
          <a:xfrm>
            <a:off x="4034564" y="1998011"/>
            <a:ext cx="4529561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where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nonTerminal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is: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ts val="1860"/>
              </a:lnSpc>
            </a:pPr>
            <a:r>
              <a:rPr lang="en-US" altLang="zh-CN" sz="1200" dirty="0">
                <a:latin typeface="Consolas"/>
                <a:cs typeface="Consolas"/>
              </a:rPr>
              <a:t>class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classVarDec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subroutineDec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parameterList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subroutineBody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varDec</a:t>
            </a:r>
            <a:r>
              <a:rPr lang="en-US" altLang="zh-CN" sz="1200" dirty="0">
                <a:latin typeface="Times New Roman"/>
              </a:rPr>
              <a:t>; </a:t>
            </a:r>
            <a:r>
              <a:rPr lang="en-US" altLang="zh-CN" sz="1200" dirty="0">
                <a:latin typeface="Consolas"/>
                <a:cs typeface="Consolas"/>
              </a:rPr>
              <a:t>statements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LetStatement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ifStatement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whileStatement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doStatement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returnStatement</a:t>
            </a:r>
            <a:r>
              <a:rPr lang="en-US" altLang="zh-CN" sz="1200" dirty="0">
                <a:latin typeface="Times New Roman"/>
              </a:rPr>
              <a:t>; </a:t>
            </a:r>
            <a:r>
              <a:rPr lang="en-US" altLang="zh-CN" sz="1200" dirty="0">
                <a:latin typeface="Consolas"/>
                <a:cs typeface="Consolas"/>
              </a:rPr>
              <a:t>expression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term</a:t>
            </a:r>
            <a:r>
              <a:rPr lang="en-US" altLang="zh-CN" sz="1200" dirty="0">
                <a:latin typeface="Times New Roman"/>
              </a:rPr>
              <a:t>, </a:t>
            </a:r>
            <a:r>
              <a:rPr lang="en-US" altLang="zh-CN" sz="1200" dirty="0">
                <a:latin typeface="Consolas"/>
                <a:cs typeface="Consolas"/>
              </a:rPr>
              <a:t>expressionList</a:t>
            </a:r>
            <a:endParaRPr lang="en-US" altLang="zh-CN" sz="1200" dirty="0">
              <a:latin typeface="Times New Roman"/>
            </a:endParaRPr>
          </a:p>
          <a:p>
            <a:pPr>
              <a:lnSpc>
                <a:spcPts val="1860"/>
              </a:lnSpc>
            </a:pPr>
            <a:r>
              <a:rPr lang="en-US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1FC69A-4E2A-3A44-A29A-4444C18BB304}"/>
              </a:ext>
            </a:extLst>
          </p:cNvPr>
          <p:cNvSpPr txBox="1"/>
          <p:nvPr/>
        </p:nvSpPr>
        <p:spPr>
          <a:xfrm>
            <a:off x="711520" y="2019140"/>
            <a:ext cx="465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It generates the output: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4CAC57-FA6F-8649-A9D7-F673ECDF4713}"/>
              </a:ext>
            </a:extLst>
          </p:cNvPr>
          <p:cNvGrpSpPr/>
          <p:nvPr/>
        </p:nvGrpSpPr>
        <p:grpSpPr>
          <a:xfrm>
            <a:off x="4888888" y="3645789"/>
            <a:ext cx="3983263" cy="2199324"/>
            <a:chOff x="4888888" y="3645789"/>
            <a:chExt cx="3983263" cy="219932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E05941-9D07-1D41-88DE-24A9C848F7F3}"/>
                </a:ext>
              </a:extLst>
            </p:cNvPr>
            <p:cNvSpPr/>
            <p:nvPr/>
          </p:nvSpPr>
          <p:spPr>
            <a:xfrm>
              <a:off x="4888888" y="4859602"/>
              <a:ext cx="2698161" cy="98551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4A6E2449-D4B4-F340-B4ED-A8A0E6323BCF}"/>
                </a:ext>
              </a:extLst>
            </p:cNvPr>
            <p:cNvSpPr/>
            <p:nvPr/>
          </p:nvSpPr>
          <p:spPr>
            <a:xfrm>
              <a:off x="7045054" y="3645789"/>
              <a:ext cx="1827097" cy="896681"/>
            </a:xfrm>
            <a:prstGeom prst="wedgeRoundRectCallout">
              <a:avLst>
                <a:gd name="adj1" fmla="val -44616"/>
                <a:gd name="adj2" fmla="val 10115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>
                <a:spcBef>
                  <a:spcPts val="1200"/>
                </a:spcBef>
                <a:tabLst>
                  <a:tab pos="174625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The output of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ea typeface="Consolas" charset="0"/>
                  <a:cs typeface="Consolas" panose="020B0609020204030204" pitchFamily="49" charset="0"/>
                </a:rPr>
                <a:t>compileExpression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, which was called by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ea typeface="Consolas" charset="0"/>
                  <a:cs typeface="Consolas" panose="020B0609020204030204" pitchFamily="49" charset="0"/>
                </a:rPr>
                <a:t>compileReturn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2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</a:t>
            </a:r>
            <a:r>
              <a:rPr lang="en-US" sz="2000" dirty="0"/>
              <a:t>handling rules (nonterminals)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8200" y="2432155"/>
            <a:ext cx="3496699" cy="2194102"/>
            <a:chOff x="878390" y="2641168"/>
            <a:chExt cx="3496699" cy="2194102"/>
          </a:xfrm>
        </p:grpSpPr>
        <p:sp>
          <p:nvSpPr>
            <p:cNvPr id="18" name="TextBox 17"/>
            <p:cNvSpPr txBox="1"/>
            <p:nvPr/>
          </p:nvSpPr>
          <p:spPr>
            <a:xfrm>
              <a:off x="878390" y="2641168"/>
              <a:ext cx="236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Example:</a:t>
              </a:r>
            </a:p>
          </p:txBody>
        </p:sp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972328" y="3011652"/>
              <a:ext cx="3402761" cy="18236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Times New Roman"/>
                  <a:ea typeface="宋体"/>
                </a:rPr>
                <a:t>   // Jack grammar</a:t>
              </a:r>
            </a:p>
            <a:p>
              <a:r>
                <a:rPr lang="en-US" sz="1200" spc="150" dirty="0">
                  <a:latin typeface="Times New Roman"/>
                  <a:ea typeface="宋体"/>
                </a:rPr>
                <a:t>  ...</a:t>
              </a:r>
              <a:endParaRPr lang="fr-FR" sz="1200" spc="150" dirty="0">
                <a:latin typeface="Times New Roman"/>
                <a:ea typeface="宋体"/>
              </a:endParaRP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</a:t>
              </a:r>
              <a:r>
                <a:rPr lang="en-US" sz="1400" dirty="0">
                  <a:latin typeface="Times New Roman"/>
                  <a:ea typeface="宋体"/>
                </a:rPr>
                <a:t> </a:t>
              </a:r>
              <a:r>
                <a:rPr lang="fr-FR" sz="1200" dirty="0">
                  <a:latin typeface="Times New Roman"/>
                  <a:ea typeface="宋体"/>
                </a:rPr>
                <a:t>letStatement:   '</a:t>
              </a:r>
              <a:r>
                <a:rPr lang="fr-FR" sz="1200" b="1" dirty="0">
                  <a:latin typeface="Consolas"/>
                  <a:ea typeface="宋体"/>
                </a:rPr>
                <a:t>let</a:t>
              </a:r>
              <a:r>
                <a:rPr lang="fr-FR" sz="1200" dirty="0">
                  <a:latin typeface="Times New Roman"/>
                  <a:ea typeface="宋体"/>
                </a:rPr>
                <a:t>'  varName  '</a:t>
              </a:r>
              <a:r>
                <a:rPr lang="fr-FR" sz="1200" b="1" dirty="0">
                  <a:latin typeface="Consolas"/>
                  <a:ea typeface="宋体"/>
                </a:rPr>
                <a:t>=</a:t>
              </a:r>
              <a:r>
                <a:rPr lang="fr-FR" sz="1200" dirty="0">
                  <a:latin typeface="Times New Roman"/>
                  <a:ea typeface="宋体"/>
                </a:rPr>
                <a:t>'  expression '</a:t>
              </a:r>
              <a:r>
                <a:rPr lang="fr-FR" sz="1200" b="1" dirty="0">
                  <a:latin typeface="Consolas"/>
                  <a:ea typeface="宋体"/>
                </a:rPr>
                <a:t>;</a:t>
              </a:r>
              <a:r>
                <a:rPr lang="fr-FR" sz="1200" dirty="0">
                  <a:latin typeface="Times New Roman"/>
                  <a:ea typeface="宋体"/>
                </a:rPr>
                <a:t>’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varName:    identifier</a:t>
              </a:r>
            </a:p>
            <a:p>
              <a:pPr>
                <a:spcBef>
                  <a:spcPts val="600"/>
                </a:spcBef>
              </a:pPr>
              <a:r>
                <a:rPr lang="fr-FR" sz="1200" dirty="0">
                  <a:latin typeface="Times New Roman"/>
                  <a:ea typeface="宋体"/>
                </a:rPr>
                <a:t>   identifier:    </a:t>
              </a:r>
              <a:r>
                <a:rPr lang="en-US" sz="1200" dirty="0">
                  <a:latin typeface="Times New Roman"/>
                  <a:ea typeface="宋体"/>
                </a:rPr>
                <a:t>a sequence of letters, digits, …, </a:t>
              </a:r>
              <a:br>
                <a:rPr lang="en-US" sz="1200" dirty="0">
                  <a:latin typeface="Times New Roman"/>
                  <a:ea typeface="宋体"/>
                </a:rPr>
              </a:br>
              <a:r>
                <a:rPr lang="en-US" sz="1200" dirty="0">
                  <a:latin typeface="Times New Roman"/>
                  <a:ea typeface="宋体"/>
                </a:rPr>
                <a:t>              not starting with a digit</a:t>
              </a:r>
              <a:endParaRPr lang="en-US" sz="1400" dirty="0">
                <a:latin typeface="Times New Roman"/>
                <a:ea typeface="宋体"/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ea typeface="宋体"/>
                </a:rPr>
                <a:t>   ...</a:t>
              </a:r>
              <a:endParaRPr lang="en-US" sz="1200" dirty="0">
                <a:latin typeface="Times New Roman"/>
                <a:ea typeface="宋体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F379FE-28DE-5A47-88A4-F401EBB641FB}"/>
              </a:ext>
            </a:extLst>
          </p:cNvPr>
          <p:cNvGrpSpPr/>
          <p:nvPr/>
        </p:nvGrpSpPr>
        <p:grpSpPr>
          <a:xfrm>
            <a:off x="1685439" y="3974638"/>
            <a:ext cx="5978141" cy="1737651"/>
            <a:chOff x="1875939" y="3669838"/>
            <a:chExt cx="5978141" cy="1737651"/>
          </a:xfrm>
        </p:grpSpPr>
        <p:grpSp>
          <p:nvGrpSpPr>
            <p:cNvPr id="27" name="Group 26"/>
            <p:cNvGrpSpPr/>
            <p:nvPr/>
          </p:nvGrpSpPr>
          <p:grpSpPr>
            <a:xfrm>
              <a:off x="4885464" y="3669838"/>
              <a:ext cx="2968616" cy="1737651"/>
              <a:chOff x="5229172" y="4556422"/>
              <a:chExt cx="2968616" cy="1737651"/>
            </a:xfrm>
          </p:grpSpPr>
          <p:sp>
            <p:nvSpPr>
              <p:cNvPr id="28" name="Text Box 3"/>
              <p:cNvSpPr txBox="1">
                <a:spLocks noChangeArrowheads="1"/>
              </p:cNvSpPr>
              <p:nvPr/>
            </p:nvSpPr>
            <p:spPr bwMode="auto">
              <a:xfrm>
                <a:off x="5313579" y="4848965"/>
                <a:ext cx="2884209" cy="14451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72000" rIns="0" bIns="720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00"/>
                  </a:spcBef>
                </a:pPr>
                <a:r>
                  <a:rPr lang="en-US" sz="1200" dirty="0">
                    <a:latin typeface="Consolas"/>
                    <a:ea typeface="宋体"/>
                    <a:cs typeface="Consolas"/>
                  </a:rPr>
                  <a:t>&lt;letStatement&gt;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1200" dirty="0">
                    <a:latin typeface="Consolas"/>
                    <a:ea typeface="宋体"/>
                    <a:cs typeface="Consolas"/>
                  </a:rPr>
                  <a:t>   </a:t>
                </a:r>
                <a:r>
                  <a:rPr lang="fr-FR" sz="1200" dirty="0">
                    <a:latin typeface="Consolas"/>
                    <a:ea typeface="宋体"/>
                    <a:cs typeface="Consolas"/>
                  </a:rPr>
                  <a:t>&lt;keyword&gt; </a:t>
                </a:r>
                <a:r>
                  <a:rPr lang="fr-FR" sz="1200" b="1" dirty="0">
                    <a:latin typeface="Consolas"/>
                    <a:ea typeface="宋体"/>
                    <a:cs typeface="Consolas"/>
                  </a:rPr>
                  <a:t>let </a:t>
                </a:r>
                <a:r>
                  <a:rPr lang="fr-FR" sz="1200" dirty="0">
                    <a:latin typeface="Consolas"/>
                    <a:ea typeface="宋体"/>
                    <a:cs typeface="Consolas"/>
                  </a:rPr>
                  <a:t>&lt;/keyword&gt;</a:t>
                </a:r>
                <a:endParaRPr lang="en-US" sz="1200" dirty="0">
                  <a:latin typeface="Consolas"/>
                  <a:ea typeface="宋体"/>
                  <a:cs typeface="Consolas"/>
                </a:endParaRPr>
              </a:p>
              <a:p>
                <a:pPr>
                  <a:spcBef>
                    <a:spcPts val="100"/>
                  </a:spcBef>
                </a:pPr>
                <a:r>
                  <a:rPr lang="fr-FR" sz="1200" dirty="0">
                    <a:latin typeface="Consolas"/>
                    <a:ea typeface="宋体"/>
                    <a:cs typeface="Consolas"/>
                  </a:rPr>
                  <a:t>   &lt;identifier&gt; </a:t>
                </a:r>
                <a:r>
                  <a:rPr lang="fr-FR" sz="1200" b="1" dirty="0">
                    <a:latin typeface="Consolas"/>
                    <a:ea typeface="宋体"/>
                    <a:cs typeface="Consolas"/>
                  </a:rPr>
                  <a:t>x</a:t>
                </a:r>
                <a:r>
                  <a:rPr lang="fr-FR" sz="1200" dirty="0">
                    <a:latin typeface="Consolas"/>
                    <a:ea typeface="宋体"/>
                    <a:cs typeface="Consolas"/>
                  </a:rPr>
                  <a:t> &lt;/identifier&gt;</a:t>
                </a:r>
                <a:endParaRPr lang="en-US" sz="1200" dirty="0">
                  <a:latin typeface="Consolas"/>
                  <a:ea typeface="宋体"/>
                  <a:cs typeface="Consolas"/>
                </a:endParaRPr>
              </a:p>
              <a:p>
                <a:pPr>
                  <a:spcBef>
                    <a:spcPts val="100"/>
                  </a:spcBef>
                </a:pPr>
                <a:r>
                  <a:rPr lang="en-US" sz="1200" dirty="0">
                    <a:latin typeface="Consolas"/>
                    <a:ea typeface="宋体"/>
                    <a:cs typeface="Consolas"/>
                  </a:rPr>
                  <a:t>   &lt;symbol&gt; </a:t>
                </a:r>
                <a:r>
                  <a:rPr lang="en-US" sz="1200" b="1" dirty="0">
                    <a:latin typeface="Consolas"/>
                    <a:ea typeface="宋体"/>
                    <a:cs typeface="Consolas"/>
                  </a:rPr>
                  <a:t>=</a:t>
                </a:r>
                <a:r>
                  <a:rPr lang="en-US" sz="1200" dirty="0">
                    <a:latin typeface="Consolas"/>
                    <a:ea typeface="宋体"/>
                    <a:cs typeface="Consolas"/>
                  </a:rPr>
                  <a:t> &lt;/symbol&gt;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1200" dirty="0">
                    <a:latin typeface="Consolas"/>
                    <a:ea typeface="宋体"/>
                    <a:cs typeface="Consolas"/>
                  </a:rPr>
                  <a:t>   &lt;expression&gt;</a:t>
                </a:r>
              </a:p>
              <a:p>
                <a:pPr>
                  <a:spcBef>
                    <a:spcPts val="100"/>
                  </a:spcBef>
                </a:pPr>
                <a:r>
                  <a:rPr lang="en-US" sz="1200" dirty="0">
                    <a:latin typeface="Consolas"/>
                    <a:ea typeface="宋体"/>
                    <a:cs typeface="Consolas"/>
                  </a:rPr>
                  <a:t>      ...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229172" y="4556422"/>
                <a:ext cx="2000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Generated output:</a:t>
                </a:r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46E27E-96BD-CD47-B448-38929325525C}"/>
                </a:ext>
              </a:extLst>
            </p:cNvPr>
            <p:cNvSpPr txBox="1"/>
            <p:nvPr/>
          </p:nvSpPr>
          <p:spPr>
            <a:xfrm>
              <a:off x="2719790" y="4662021"/>
              <a:ext cx="1161674" cy="3602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939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08000" tIns="72000" bIns="0" rtlCol="0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cs typeface="Consolas"/>
                </a:rPr>
                <a:t>let</a:t>
              </a:r>
              <a:r>
                <a:rPr lang="en-US" sz="12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x = 17;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4B1947-DAF9-C34B-B338-AE6E0C5A08B4}"/>
                </a:ext>
              </a:extLst>
            </p:cNvPr>
            <p:cNvSpPr txBox="1"/>
            <p:nvPr/>
          </p:nvSpPr>
          <p:spPr>
            <a:xfrm>
              <a:off x="1875939" y="4580532"/>
              <a:ext cx="1161674" cy="5232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input example:</a:t>
              </a:r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31" name="AutoShape 8">
              <a:extLst>
                <a:ext uri="{FF2B5EF4-FFF2-40B4-BE49-F238E27FC236}">
                  <a16:creationId xmlns:a16="http://schemas.microsoft.com/office/drawing/2014/main" id="{F1FE3BB1-0E28-3B49-8EDC-792733F9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269" y="4601552"/>
              <a:ext cx="915195" cy="52438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bg1"/>
                  </a:solidFill>
                  <a:cs typeface="+mn-cs"/>
                </a:rPr>
                <a:t>  Jack analyzer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77670B-DB48-C748-AC6E-C5670415D603}"/>
              </a:ext>
            </a:extLst>
          </p:cNvPr>
          <p:cNvSpPr/>
          <p:nvPr/>
        </p:nvSpPr>
        <p:spPr>
          <a:xfrm>
            <a:off x="1006343" y="3300630"/>
            <a:ext cx="3177887" cy="3177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42995-BA61-E146-AA76-960E4AED97EC}"/>
              </a:ext>
            </a:extLst>
          </p:cNvPr>
          <p:cNvSpPr txBox="1"/>
          <p:nvPr/>
        </p:nvSpPr>
        <p:spPr>
          <a:xfrm>
            <a:off x="732244" y="1614760"/>
            <a:ext cx="790524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indent="-449263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It handles the body of the nonterminal directly, without calling other methods</a:t>
            </a:r>
          </a:p>
          <a:p>
            <a:pPr marL="449263" indent="-449263">
              <a:spcBef>
                <a:spcPts val="300"/>
              </a:spcBef>
            </a:pPr>
            <a:r>
              <a:rPr lang="en-US" sz="1400" dirty="0">
                <a:latin typeface="Times New Roman"/>
                <a:cs typeface="Times New Roman"/>
              </a:rPr>
              <a:t>(because it simplifies the implementation).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782C1C-CF71-5D4E-9C08-42E4381D70B3}"/>
              </a:ext>
            </a:extLst>
          </p:cNvPr>
          <p:cNvSpPr txBox="1"/>
          <p:nvPr/>
        </p:nvSpPr>
        <p:spPr>
          <a:xfrm>
            <a:off x="714321" y="935590"/>
            <a:ext cx="64723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indent="-9525">
              <a:spcBef>
                <a:spcPts val="6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If the analyzer encounters one of the (simple) nonterminal elements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  <a:p>
            <a:pPr marL="9525" indent="-9525">
              <a:spcBef>
                <a:spcPts val="600"/>
              </a:spcBef>
            </a:pPr>
            <a:r>
              <a:rPr lang="en-US" sz="1400" i="1" dirty="0">
                <a:latin typeface="Times New Roman"/>
                <a:cs typeface="Times New Roman"/>
              </a:rPr>
              <a:t>type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class 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subroutine 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var 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statement</a:t>
            </a:r>
            <a:r>
              <a:rPr lang="en-US" sz="1400" dirty="0">
                <a:latin typeface="Times New Roman"/>
                <a:cs typeface="Times New Roman"/>
              </a:rPr>
              <a:t>, or </a:t>
            </a:r>
            <a:r>
              <a:rPr lang="en-US" sz="1400" i="1" dirty="0">
                <a:latin typeface="Times New Roman"/>
                <a:cs typeface="Times New Roman"/>
              </a:rPr>
              <a:t>subroutine call</a:t>
            </a:r>
            <a:r>
              <a:rPr lang="en-US" sz="1400" dirty="0">
                <a:latin typeface="Times New Roman"/>
                <a:cs typeface="Times New Roman"/>
              </a:rPr>
              <a:t>,</a:t>
            </a:r>
            <a:endParaRPr lang="en-US" sz="1400" i="1" dirty="0">
              <a:latin typeface="Times New Roman"/>
              <a:cs typeface="Times New Roman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801773" y="5559367"/>
            <a:ext cx="2645211" cy="890930"/>
          </a:xfrm>
          <a:prstGeom prst="wedgeRoundRectCallout">
            <a:avLst>
              <a:gd name="adj1" fmla="val 1790"/>
              <a:gd name="adj2" fmla="val -1014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tabLst>
                <a:tab pos="174625" algn="l"/>
              </a:tabLst>
            </a:pPr>
            <a:r>
              <a:rPr lang="en-US" sz="14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There is no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varNamexxx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 method.</a:t>
            </a:r>
          </a:p>
          <a:p>
            <a:pPr>
              <a:spcBef>
                <a:spcPts val="600"/>
              </a:spcBef>
              <a:tabLst>
                <a:tab pos="174625" algn="l"/>
              </a:tabLst>
            </a:pPr>
            <a:r>
              <a:rPr lang="en-US" sz="14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The parsing of the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varName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 is handled directly, by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compileLet</a:t>
            </a:r>
            <a:endParaRPr lang="en-US" sz="11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040005" y="3590924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74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Proposed implementation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10981" y="1525043"/>
            <a:ext cx="7034773" cy="2483469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Modules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JackTokenizer</a:t>
            </a:r>
            <a:r>
              <a:rPr lang="en-US" sz="1800" dirty="0">
                <a:ea typeface="宋体"/>
              </a:rPr>
              <a:t> : Handles the input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CompilationEngine</a:t>
            </a:r>
            <a:r>
              <a:rPr lang="en-US" sz="1800" dirty="0">
                <a:ea typeface="宋体"/>
              </a:rPr>
              <a:t>: Handles the parsing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JackAnalyzer</a:t>
            </a:r>
            <a:r>
              <a:rPr lang="en-US" sz="1800" dirty="0">
                <a:ea typeface="宋体"/>
              </a:rPr>
              <a:t>: Drives the translation process.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0550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7633225" y="4171509"/>
            <a:ext cx="336898" cy="2187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4628319" y="354377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24134" y="4117271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4275164" y="-2225637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12566" y="1083226"/>
            <a:ext cx="3497104" cy="2547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900" u="sng" dirty="0"/>
              <a:t>Function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900" dirty="0"/>
              <a:t>Handles the compiler’s input.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900" dirty="0"/>
              <a:t>Provides services for: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Ignoring white space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Getting the current token and advancing the input just beyond it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Getting the type of the current token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41" name="Rectangle 40"/>
          <p:cNvSpPr/>
          <p:nvPr/>
        </p:nvSpPr>
        <p:spPr>
          <a:xfrm rot="16200000">
            <a:off x="4285660" y="593612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4530659" y="2219385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4509635" y="2161999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17878E-AE63-F044-9440-5B975B0A592F}"/>
              </a:ext>
            </a:extLst>
          </p:cNvPr>
          <p:cNvGrpSpPr/>
          <p:nvPr/>
        </p:nvGrpSpPr>
        <p:grpSpPr>
          <a:xfrm>
            <a:off x="4874307" y="1010762"/>
            <a:ext cx="3707624" cy="2581105"/>
            <a:chOff x="4874307" y="1010762"/>
            <a:chExt cx="3707624" cy="2581105"/>
          </a:xfrm>
        </p:grpSpPr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B3B2755B-689C-604F-8515-E4DFB26FD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8264" y="1363325"/>
              <a:ext cx="2634068" cy="22285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tIns="1440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class JackTokenizer {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   </a:t>
              </a: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Constructor(inputFile)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he-IL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latin typeface="Consolas"/>
                  <a:cs typeface="Consolas"/>
                </a:rPr>
                <a:t>hasMoreTokens()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advance()</a:t>
              </a:r>
              <a:endParaRPr lang="he-IL" sz="1200" dirty="0">
                <a:latin typeface="Consolas"/>
                <a:cs typeface="Consolas"/>
              </a:endParaRPr>
            </a:p>
            <a:p>
              <a:pPr algn="just">
                <a:spcBef>
                  <a:spcPts val="800"/>
                </a:spcBef>
                <a:defRPr/>
              </a:pPr>
              <a:r>
                <a:rPr lang="he-IL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latin typeface="Consolas"/>
                  <a:cs typeface="Consolas"/>
                </a:rPr>
                <a:t>tokenType()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... 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rgbClr val="000000"/>
                </a:solidFill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宋体"/>
                  <a:cs typeface="Consolas"/>
                </a:rPr>
                <a:t>      </a:t>
              </a:r>
              <a:endParaRPr lang="en-US" sz="1200" dirty="0">
                <a:solidFill>
                  <a:srgbClr val="000000"/>
                </a:solidFill>
                <a:latin typeface="Times New Roman"/>
                <a:ea typeface="宋体"/>
              </a:endParaRPr>
            </a:p>
            <a:p>
              <a:pPr algn="just">
                <a:spcBef>
                  <a:spcPts val="600"/>
                </a:spcBef>
                <a:defRPr/>
              </a:pPr>
              <a:endParaRPr lang="en-US" sz="1200" dirty="0">
                <a:latin typeface="Consolas"/>
                <a:cs typeface="Consolas"/>
              </a:endParaRP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49BDEA-CAFF-B14D-BA3D-9D86BFBD7B7D}"/>
                </a:ext>
              </a:extLst>
            </p:cNvPr>
            <p:cNvSpPr txBox="1"/>
            <p:nvPr/>
          </p:nvSpPr>
          <p:spPr>
            <a:xfrm>
              <a:off x="4874307" y="1010762"/>
              <a:ext cx="370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JackTokenizer</a:t>
              </a:r>
              <a:r>
                <a:rPr lang="en-US" sz="1600" dirty="0">
                  <a:latin typeface="Times New Roman"/>
                  <a:cs typeface="Times New Roman"/>
                </a:rPr>
                <a:t> API </a:t>
              </a:r>
              <a:r>
                <a:rPr lang="en-US" sz="1200" dirty="0">
                  <a:latin typeface="Times New Roman"/>
                  <a:cs typeface="Times New Roman"/>
                </a:rPr>
                <a:t>(first approximation)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6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199206"/>
            <a:ext cx="6954672" cy="189214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633225" y="4171509"/>
            <a:ext cx="336898" cy="2187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4628319" y="354377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24134" y="4117271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4275164" y="-2225637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12566" y="1083226"/>
            <a:ext cx="3497104" cy="2547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900" u="sng" dirty="0"/>
              <a:t>Function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900" dirty="0"/>
              <a:t>Handles the compiler’s input.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900" dirty="0"/>
              <a:t>Provides services for: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Ignoring white space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Getting the current token and advancing the input just beyond it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900" dirty="0"/>
              <a:t>Getting the type of the current token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74307" y="1010762"/>
            <a:ext cx="3707624" cy="2581105"/>
            <a:chOff x="4874307" y="1010762"/>
            <a:chExt cx="3707624" cy="2581105"/>
          </a:xfrm>
        </p:grpSpPr>
        <p:sp>
          <p:nvSpPr>
            <p:cNvPr id="36" name="Text Box 3"/>
            <p:cNvSpPr txBox="1">
              <a:spLocks noChangeArrowheads="1"/>
            </p:cNvSpPr>
            <p:nvPr/>
          </p:nvSpPr>
          <p:spPr bwMode="auto">
            <a:xfrm>
              <a:off x="4948264" y="1363325"/>
              <a:ext cx="2634068" cy="22285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tIns="1440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class JackTokenizer {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Consolas" charset="0"/>
                  <a:cs typeface="Consolas" charset="0"/>
                </a:rPr>
                <a:t>   </a:t>
              </a: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Constructor(inputFile)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he-IL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latin typeface="Consolas"/>
                  <a:cs typeface="Consolas"/>
                </a:rPr>
                <a:t>hasMoreTokens()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advance()</a:t>
              </a:r>
              <a:endParaRPr lang="he-IL" sz="1200" dirty="0">
                <a:latin typeface="Consolas"/>
                <a:cs typeface="Consolas"/>
              </a:endParaRPr>
            </a:p>
            <a:p>
              <a:pPr algn="just">
                <a:spcBef>
                  <a:spcPts val="800"/>
                </a:spcBef>
                <a:defRPr/>
              </a:pPr>
              <a:r>
                <a:rPr lang="he-IL" sz="1200" dirty="0">
                  <a:latin typeface="Consolas"/>
                  <a:cs typeface="Consolas"/>
                </a:rPr>
                <a:t>   </a:t>
              </a:r>
              <a:r>
                <a:rPr lang="en-US" sz="1200" dirty="0">
                  <a:latin typeface="Consolas"/>
                  <a:cs typeface="Consolas"/>
                </a:rPr>
                <a:t>tokenType()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... </a:t>
              </a:r>
            </a:p>
            <a:p>
              <a:pPr algn="just">
                <a:spcBef>
                  <a:spcPts val="8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200" dirty="0">
                <a:solidFill>
                  <a:srgbClr val="000000"/>
                </a:solidFill>
                <a:latin typeface="Consolas"/>
                <a:ea typeface="宋体"/>
                <a:cs typeface="Consolas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宋体"/>
                  <a:cs typeface="Consolas"/>
                </a:rPr>
                <a:t>      </a:t>
              </a:r>
              <a:endParaRPr lang="en-US" sz="1200" dirty="0">
                <a:solidFill>
                  <a:srgbClr val="000000"/>
                </a:solidFill>
                <a:latin typeface="Times New Roman"/>
                <a:ea typeface="宋体"/>
              </a:endParaRPr>
            </a:p>
            <a:p>
              <a:pPr algn="just">
                <a:spcBef>
                  <a:spcPts val="600"/>
                </a:spcBef>
                <a:defRPr/>
              </a:pPr>
              <a:endParaRPr lang="en-US" sz="1200" dirty="0">
                <a:latin typeface="Consolas"/>
                <a:cs typeface="Consolas"/>
              </a:endParaRP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74307" y="1010762"/>
              <a:ext cx="3707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JackTokenizer</a:t>
              </a:r>
              <a:r>
                <a:rPr lang="en-US" sz="1600" dirty="0">
                  <a:latin typeface="Times New Roman"/>
                  <a:cs typeface="Times New Roman"/>
                </a:rPr>
                <a:t> API </a:t>
              </a:r>
              <a:r>
                <a:rPr lang="en-US" sz="1200" dirty="0">
                  <a:latin typeface="Times New Roman"/>
                  <a:cs typeface="Times New Roman"/>
                </a:rPr>
                <a:t>(first approximation)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859738" y="3902268"/>
            <a:ext cx="7819254" cy="5127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ea typeface="宋体"/>
              </a:rPr>
              <a:t>The implementation of the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tokenType</a:t>
            </a:r>
            <a:r>
              <a:rPr lang="en-US" sz="1800" dirty="0">
                <a:ea typeface="宋体"/>
              </a:rPr>
              <a:t> method is informed by the Jack lexicon:</a:t>
            </a:r>
            <a:endParaRPr lang="en-US" sz="1800" dirty="0"/>
          </a:p>
        </p:txBody>
      </p:sp>
      <p:sp>
        <p:nvSpPr>
          <p:cNvPr id="41" name="Rectangle 40"/>
          <p:cNvSpPr/>
          <p:nvPr/>
        </p:nvSpPr>
        <p:spPr>
          <a:xfrm rot="16200000">
            <a:off x="4285660" y="593612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4530659" y="2219385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4509635" y="2161999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8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69452" y="1964828"/>
            <a:ext cx="1364433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30166" y="1105820"/>
            <a:ext cx="2975302" cy="78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58078" y="1535518"/>
            <a:ext cx="1867799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75181" y="2508528"/>
            <a:ext cx="886244" cy="567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52720" y="924560"/>
            <a:ext cx="299720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5920" y="1452880"/>
            <a:ext cx="150368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1360" y="1981200"/>
            <a:ext cx="114808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28080" y="2479040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99941" y="4087618"/>
            <a:ext cx="1567258" cy="931422"/>
            <a:chOff x="2699941" y="4087618"/>
            <a:chExt cx="1567258" cy="931422"/>
          </a:xfrm>
        </p:grpSpPr>
        <p:sp>
          <p:nvSpPr>
            <p:cNvPr id="22" name="Down Arrow 21"/>
            <p:cNvSpPr/>
            <p:nvPr/>
          </p:nvSpPr>
          <p:spPr>
            <a:xfrm rot="10800000">
              <a:off x="2699941" y="4087618"/>
              <a:ext cx="1567258" cy="931422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87329" y="4415068"/>
              <a:ext cx="792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project 10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5154" y="4087938"/>
            <a:ext cx="1567258" cy="931422"/>
            <a:chOff x="4575154" y="4087938"/>
            <a:chExt cx="1567258" cy="931422"/>
          </a:xfrm>
        </p:grpSpPr>
        <p:sp>
          <p:nvSpPr>
            <p:cNvPr id="24" name="Down Arrow 23"/>
            <p:cNvSpPr/>
            <p:nvPr/>
          </p:nvSpPr>
          <p:spPr>
            <a:xfrm rot="10800000">
              <a:off x="4575154" y="4087938"/>
              <a:ext cx="1567258" cy="931422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62542" y="4415388"/>
              <a:ext cx="792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project 11</a:t>
              </a:r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87174" y="3591627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source language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161425" y="3567189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target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467038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 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7110-DA8E-B914-8B48-0F19E741829A}"/>
              </a:ext>
            </a:extLst>
          </p:cNvPr>
          <p:cNvSpPr txBox="1"/>
          <p:nvPr/>
        </p:nvSpPr>
        <p:spPr>
          <a:xfrm>
            <a:off x="6810233" y="1023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4B775-EC98-1BE8-0B25-EA49B3864D74}"/>
              </a:ext>
            </a:extLst>
          </p:cNvPr>
          <p:cNvSpPr txBox="1">
            <a:spLocks/>
          </p:cNvSpPr>
          <p:nvPr/>
        </p:nvSpPr>
        <p:spPr>
          <a:xfrm>
            <a:off x="748988" y="856574"/>
            <a:ext cx="8504194" cy="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JackTokeinizer:</a:t>
            </a:r>
            <a:r>
              <a:rPr lang="en-US" sz="1400" dirty="0"/>
              <a:t> Ignores all comments and white space, gets the next token,</a:t>
            </a:r>
            <a:br>
              <a:rPr lang="en-US" sz="1400" dirty="0"/>
            </a:br>
            <a:r>
              <a:rPr lang="en-US" sz="1400" dirty="0"/>
              <a:t>                             and advances the input just beyond it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0E6FB6-CCDD-FFE6-4464-9EEA2F269CE5}"/>
              </a:ext>
            </a:extLst>
          </p:cNvPr>
          <p:cNvGrpSpPr/>
          <p:nvPr/>
        </p:nvGrpSpPr>
        <p:grpSpPr>
          <a:xfrm>
            <a:off x="435090" y="1390988"/>
            <a:ext cx="8410104" cy="5405339"/>
            <a:chOff x="435090" y="1390988"/>
            <a:chExt cx="8410104" cy="5405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042E2E-F412-BEF3-60F7-BDAC87086561}"/>
                </a:ext>
              </a:extLst>
            </p:cNvPr>
            <p:cNvSpPr/>
            <p:nvPr/>
          </p:nvSpPr>
          <p:spPr>
            <a:xfrm>
              <a:off x="7304408" y="6561386"/>
              <a:ext cx="941345" cy="234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DEBE0E-9E3D-5AF3-D0CC-7C30C1DF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988" y="1390988"/>
              <a:ext cx="8080053" cy="498033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54109F-BA8D-24AB-A7E6-A65EF1FE5F82}"/>
                </a:ext>
              </a:extLst>
            </p:cNvPr>
            <p:cNvSpPr/>
            <p:nvPr/>
          </p:nvSpPr>
          <p:spPr>
            <a:xfrm>
              <a:off x="435090" y="3570615"/>
              <a:ext cx="8410104" cy="2963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64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 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7110-DA8E-B914-8B48-0F19E741829A}"/>
              </a:ext>
            </a:extLst>
          </p:cNvPr>
          <p:cNvSpPr txBox="1"/>
          <p:nvPr/>
        </p:nvSpPr>
        <p:spPr>
          <a:xfrm>
            <a:off x="6810233" y="1023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2E2E-F412-BEF3-60F7-BDAC87086561}"/>
              </a:ext>
            </a:extLst>
          </p:cNvPr>
          <p:cNvSpPr/>
          <p:nvPr/>
        </p:nvSpPr>
        <p:spPr>
          <a:xfrm>
            <a:off x="7304408" y="6561386"/>
            <a:ext cx="941345" cy="23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4B775-EC98-1BE8-0B25-EA49B3864D74}"/>
              </a:ext>
            </a:extLst>
          </p:cNvPr>
          <p:cNvSpPr txBox="1">
            <a:spLocks/>
          </p:cNvSpPr>
          <p:nvPr/>
        </p:nvSpPr>
        <p:spPr>
          <a:xfrm>
            <a:off x="748988" y="856574"/>
            <a:ext cx="8504194" cy="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JackTokeinizer:</a:t>
            </a:r>
            <a:r>
              <a:rPr lang="en-US" sz="1400" dirty="0"/>
              <a:t> Ignores all comments and white space, gets the next token,</a:t>
            </a:r>
            <a:br>
              <a:rPr lang="en-US" sz="1400" dirty="0"/>
            </a:br>
            <a:r>
              <a:rPr lang="en-US" sz="1400" dirty="0"/>
              <a:t>                             and advances the input just beyond it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EBE0E-9E3D-5AF3-D0CC-7C30C1DF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88" y="1390988"/>
            <a:ext cx="8080053" cy="4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0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Proposed implementation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10981" y="1525043"/>
            <a:ext cx="7034773" cy="2483469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Modules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JackTokenizer</a:t>
            </a:r>
            <a:r>
              <a:rPr lang="en-US" sz="1800" dirty="0">
                <a:ea typeface="宋体"/>
              </a:rPr>
              <a:t> : Handles the input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CompilationEngine</a:t>
            </a:r>
            <a:r>
              <a:rPr lang="en-US" sz="1800" dirty="0">
                <a:ea typeface="宋体"/>
              </a:rPr>
              <a:t>: Handles the parsing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JackAnalyzer</a:t>
            </a:r>
            <a:r>
              <a:rPr lang="en-US" sz="1800" dirty="0">
                <a:ea typeface="宋体"/>
              </a:rPr>
              <a:t>: Drives the translation process.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734EC-F281-D948-81A1-35B68713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15" y="1982179"/>
            <a:ext cx="676182" cy="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84361" y="974446"/>
            <a:ext cx="3110966" cy="2915232"/>
            <a:chOff x="884361" y="1073092"/>
            <a:chExt cx="3110966" cy="2719858"/>
          </a:xfrm>
        </p:grpSpPr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983068" y="1421519"/>
              <a:ext cx="3012259" cy="23714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97200" rIns="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100" dirty="0">
                  <a:latin typeface="Times New Roman"/>
                  <a:ea typeface="宋体"/>
                </a:rPr>
                <a:t>                    </a:t>
              </a:r>
              <a:r>
                <a:rPr lang="en-US" sz="1600" dirty="0">
                  <a:latin typeface="Times New Roman"/>
                  <a:ea typeface="宋体"/>
                </a:rPr>
                <a:t>...</a:t>
              </a:r>
            </a:p>
            <a:p>
              <a:pPr>
                <a:spcBef>
                  <a:spcPts val="1000"/>
                </a:spcBef>
              </a:pPr>
              <a:r>
                <a:rPr lang="en-US" sz="1100" dirty="0">
                  <a:latin typeface="Times New Roman"/>
                  <a:ea typeface="宋体"/>
                </a:rPr>
                <a:t>         statement:   ifStatement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whileStatement |</a:t>
              </a:r>
              <a:br>
                <a:rPr lang="en-US" sz="1100" dirty="0">
                  <a:latin typeface="Times New Roman"/>
                  <a:ea typeface="宋体"/>
                </a:rPr>
              </a:br>
              <a:r>
                <a:rPr lang="en-US" sz="1100" dirty="0">
                  <a:latin typeface="Times New Roman"/>
                  <a:ea typeface="宋体"/>
                </a:rPr>
                <a:t>                   letStatement | ...</a:t>
              </a:r>
            </a:p>
            <a:p>
              <a:pPr>
                <a:spcBef>
                  <a:spcPts val="10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  statements:   statement*</a:t>
              </a:r>
            </a:p>
            <a:p>
              <a:pPr>
                <a:spcBef>
                  <a:spcPts val="10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      ifStatement:   '</a:t>
              </a:r>
              <a:r>
                <a:rPr lang="fr-FR" sz="1100" b="1" dirty="0">
                  <a:latin typeface="Consolas"/>
                  <a:ea typeface="宋体"/>
                </a:rPr>
                <a:t>if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expression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’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statements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’</a:t>
              </a:r>
            </a:p>
            <a:p>
              <a:pPr>
                <a:spcBef>
                  <a:spcPts val="1000"/>
                </a:spcBef>
              </a:pPr>
              <a:r>
                <a:rPr lang="fr-FR" sz="1100" dirty="0">
                  <a:latin typeface="Times New Roman"/>
                  <a:ea typeface="宋体"/>
                </a:rPr>
                <a:t>whileStatement:   '</a:t>
              </a:r>
              <a:r>
                <a:rPr lang="fr-FR" sz="1100" b="1" dirty="0">
                  <a:latin typeface="Consolas"/>
                  <a:ea typeface="宋体"/>
                </a:rPr>
                <a:t>while</a:t>
              </a:r>
              <a:r>
                <a:rPr lang="fr-FR" sz="1100" dirty="0">
                  <a:latin typeface="Times New Roman"/>
                  <a:ea typeface="宋体"/>
                </a:rPr>
                <a:t>'  '</a:t>
              </a:r>
              <a:r>
                <a:rPr lang="fr-FR" sz="1100" b="1" dirty="0">
                  <a:latin typeface="Consolas"/>
                  <a:ea typeface="宋体"/>
                </a:rPr>
                <a:t>(</a:t>
              </a:r>
              <a:r>
                <a:rPr lang="fr-FR" sz="1100" dirty="0">
                  <a:latin typeface="Times New Roman"/>
                  <a:ea typeface="宋体"/>
                </a:rPr>
                <a:t>' expression '</a:t>
              </a:r>
              <a:r>
                <a:rPr lang="fr-FR" sz="1100" b="1" dirty="0">
                  <a:latin typeface="Consolas"/>
                  <a:ea typeface="宋体"/>
                </a:rPr>
                <a:t>)</a:t>
              </a:r>
              <a:r>
                <a:rPr lang="fr-FR" sz="1100" dirty="0">
                  <a:latin typeface="Times New Roman"/>
                  <a:ea typeface="宋体"/>
                </a:rPr>
                <a:t>’</a:t>
              </a:r>
              <a:br>
                <a:rPr lang="fr-FR" sz="1100" dirty="0">
                  <a:latin typeface="Times New Roman"/>
                  <a:ea typeface="宋体"/>
                </a:rPr>
              </a:br>
              <a:r>
                <a:rPr lang="fr-FR" sz="1100" dirty="0">
                  <a:latin typeface="Times New Roman"/>
                  <a:ea typeface="宋体"/>
                </a:rPr>
                <a:t>                   '</a:t>
              </a:r>
              <a:r>
                <a:rPr lang="fr-FR" sz="1100" b="1" dirty="0">
                  <a:latin typeface="Consolas"/>
                  <a:ea typeface="宋体"/>
                </a:rPr>
                <a:t>{</a:t>
              </a:r>
              <a:r>
                <a:rPr lang="fr-FR" sz="1100" dirty="0">
                  <a:latin typeface="Times New Roman"/>
                  <a:ea typeface="宋体"/>
                </a:rPr>
                <a:t>' statements '</a:t>
              </a:r>
              <a:r>
                <a:rPr lang="fr-FR" sz="1100" b="1" dirty="0">
                  <a:latin typeface="Consolas"/>
                  <a:ea typeface="宋体"/>
                </a:rPr>
                <a:t>}</a:t>
              </a:r>
              <a:r>
                <a:rPr lang="fr-FR" sz="1100" dirty="0">
                  <a:latin typeface="Times New Roman"/>
                  <a:ea typeface="宋体"/>
                </a:rPr>
                <a:t>’</a:t>
              </a:r>
            </a:p>
            <a:p>
              <a:pPr>
                <a:spcBef>
                  <a:spcPts val="400"/>
                </a:spcBef>
              </a:pPr>
              <a:r>
                <a:rPr lang="fr-FR" sz="1600" dirty="0">
                  <a:latin typeface="Times New Roman"/>
                  <a:ea typeface="宋体"/>
                </a:rPr>
                <a:t>             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4361" y="1073092"/>
              <a:ext cx="234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Grammar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84361" y="4195418"/>
            <a:ext cx="7029959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Gets its input from a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400" dirty="0">
                <a:latin typeface="Consolas"/>
                <a:cs typeface="Consolas"/>
              </a:rPr>
              <a:t>JackTokenizer</a:t>
            </a:r>
            <a:r>
              <a:rPr lang="en-US" sz="1600" dirty="0">
                <a:latin typeface="Times New Roman"/>
                <a:cs typeface="Times New Roman"/>
              </a:rPr>
              <a:t>, and emits its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output to an output file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output is generated by a series of </a:t>
            </a:r>
            <a:r>
              <a:rPr lang="en-US" sz="1400" dirty="0">
                <a:latin typeface="Consolas"/>
                <a:cs typeface="Consolas"/>
              </a:rPr>
              <a:t>compile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routines,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structured according to the grammar rules that define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Each </a:t>
            </a:r>
            <a:r>
              <a:rPr lang="en-US" sz="1400" dirty="0">
                <a:latin typeface="Consolas"/>
                <a:cs typeface="Consolas"/>
              </a:rPr>
              <a:t>compile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routine is responsible for handling all the tokens that make up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, advancing the tokenizer exactly beyond these tokens, and outputing the parsing of </a:t>
            </a:r>
            <a:r>
              <a:rPr lang="en-US" sz="1600" i="1" dirty="0">
                <a:latin typeface="Times New Roman"/>
                <a:cs typeface="Times New Roman"/>
              </a:rPr>
              <a:t>xxx.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4453821" y="1340130"/>
            <a:ext cx="2520694" cy="28552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class CompilationEngine {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 // Constructor (code omitted)</a:t>
            </a:r>
            <a:endParaRPr lang="en-US" sz="1200" dirty="0">
              <a:latin typeface="Consolas"/>
              <a:cs typeface="Consolas"/>
            </a:endParaRPr>
          </a:p>
          <a:p>
            <a:pPr algn="just">
              <a:spcBef>
                <a:spcPts val="1200"/>
              </a:spcBef>
              <a:defRPr/>
            </a:pPr>
            <a:r>
              <a:rPr lang="he-IL" sz="12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Compiles statements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compileStatements()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</a:t>
            </a:r>
            <a:r>
              <a:rPr lang="he-IL" sz="1200" dirty="0">
                <a:latin typeface="Consolas"/>
                <a:cs typeface="Consolas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// Compiles an if statement</a:t>
            </a:r>
            <a:r>
              <a:rPr lang="en-US" sz="1200" dirty="0">
                <a:latin typeface="Consolas"/>
                <a:cs typeface="Consolas"/>
              </a:rPr>
              <a:t>   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compileIf()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 // Compiles a while statement</a:t>
            </a:r>
            <a:endParaRPr lang="en-US" sz="1200" dirty="0">
              <a:latin typeface="Consolas"/>
              <a:cs typeface="Consolas"/>
            </a:endParaRPr>
          </a:p>
          <a:p>
            <a:pPr algn="just">
              <a:defRPr/>
            </a:pPr>
            <a:r>
              <a:rPr lang="he-IL" sz="1200" dirty="0">
                <a:latin typeface="Consolas"/>
                <a:cs typeface="Consolas"/>
              </a:rPr>
              <a:t>   </a:t>
            </a:r>
            <a:r>
              <a:rPr lang="en-US" sz="1200" dirty="0">
                <a:latin typeface="Consolas"/>
                <a:cs typeface="Consolas"/>
              </a:rPr>
              <a:t>compileWhile()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... 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} </a:t>
            </a:r>
          </a:p>
          <a:p>
            <a:pPr>
              <a:spcBef>
                <a:spcPts val="6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宋体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      </a:t>
            </a:r>
            <a:endParaRPr lang="en-US" sz="1200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algn="just">
              <a:spcBef>
                <a:spcPts val="600"/>
              </a:spcBef>
              <a:defRPr/>
            </a:pPr>
            <a:endParaRPr lang="en-US" sz="1200" dirty="0"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842061" y="2254101"/>
            <a:ext cx="1938283" cy="1880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3349720" y="2773864"/>
            <a:ext cx="1430624" cy="606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617578" y="3262021"/>
            <a:ext cx="1120264" cy="1184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0991D3-F311-D748-B556-12BB8CA95D59}"/>
              </a:ext>
            </a:extLst>
          </p:cNvPr>
          <p:cNvSpPr txBox="1"/>
          <p:nvPr/>
        </p:nvSpPr>
        <p:spPr>
          <a:xfrm>
            <a:off x="4399340" y="977201"/>
            <a:ext cx="3707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CompilationEngine</a:t>
            </a:r>
            <a:r>
              <a:rPr lang="en-US" sz="1600" dirty="0">
                <a:latin typeface="Times New Roman"/>
                <a:cs typeface="Times New Roman"/>
              </a:rPr>
              <a:t> API </a:t>
            </a:r>
            <a:r>
              <a:rPr lang="en-US" sz="1200" dirty="0">
                <a:latin typeface="Times New Roman"/>
                <a:cs typeface="Times New Roman"/>
              </a:rPr>
              <a:t>(first approximation)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9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 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058" y="906512"/>
            <a:ext cx="765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CompilationEngine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Generates the compiler’s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A3298-378E-8A42-AFCD-481281386B67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A0C86-20C0-144F-B035-29D68A295120}"/>
              </a:ext>
            </a:extLst>
          </p:cNvPr>
          <p:cNvSpPr txBox="1"/>
          <p:nvPr/>
        </p:nvSpPr>
        <p:spPr>
          <a:xfrm>
            <a:off x="800404" y="1299241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Routine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961CF-86DB-EB4E-8FCA-C38BC88F0862}"/>
              </a:ext>
            </a:extLst>
          </p:cNvPr>
          <p:cNvSpPr txBox="1"/>
          <p:nvPr/>
        </p:nvSpPr>
        <p:spPr>
          <a:xfrm>
            <a:off x="2733977" y="130675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9BDD6-3B89-9044-A002-FC6076925D90}"/>
              </a:ext>
            </a:extLst>
          </p:cNvPr>
          <p:cNvSpPr txBox="1"/>
          <p:nvPr/>
        </p:nvSpPr>
        <p:spPr>
          <a:xfrm>
            <a:off x="3812539" y="130846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06484-6480-DB41-AE13-711F8E76FF0E}"/>
              </a:ext>
            </a:extLst>
          </p:cNvPr>
          <p:cNvSpPr txBox="1"/>
          <p:nvPr/>
        </p:nvSpPr>
        <p:spPr>
          <a:xfrm>
            <a:off x="4681808" y="130675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C1A79-6E3E-554D-82B1-F95071B0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58" y="1617951"/>
            <a:ext cx="6845300" cy="4958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CA382-835B-8076-EACA-1289556612E1}"/>
              </a:ext>
            </a:extLst>
          </p:cNvPr>
          <p:cNvSpPr txBox="1"/>
          <p:nvPr/>
        </p:nvSpPr>
        <p:spPr>
          <a:xfrm>
            <a:off x="5614213" y="957897"/>
            <a:ext cx="301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(API continues next slide):</a:t>
            </a:r>
          </a:p>
        </p:txBody>
      </p:sp>
    </p:spTree>
    <p:extLst>
      <p:ext uri="{BB962C8B-B14F-4D97-AF65-F5344CB8AC3E}">
        <p14:creationId xmlns:p14="http://schemas.microsoft.com/office/powerpoint/2010/main" val="3428655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 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058" y="906512"/>
            <a:ext cx="765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CompilationEngine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Generates the compiler’s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A3298-378E-8A42-AFCD-481281386B67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A0C86-20C0-144F-B035-29D68A295120}"/>
              </a:ext>
            </a:extLst>
          </p:cNvPr>
          <p:cNvSpPr txBox="1"/>
          <p:nvPr/>
        </p:nvSpPr>
        <p:spPr>
          <a:xfrm>
            <a:off x="800404" y="1299241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Routine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961CF-86DB-EB4E-8FCA-C38BC88F0862}"/>
              </a:ext>
            </a:extLst>
          </p:cNvPr>
          <p:cNvSpPr txBox="1"/>
          <p:nvPr/>
        </p:nvSpPr>
        <p:spPr>
          <a:xfrm>
            <a:off x="2733977" y="130675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Arguments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9BDD6-3B89-9044-A002-FC6076925D90}"/>
              </a:ext>
            </a:extLst>
          </p:cNvPr>
          <p:cNvSpPr txBox="1"/>
          <p:nvPr/>
        </p:nvSpPr>
        <p:spPr>
          <a:xfrm>
            <a:off x="3812539" y="130846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06484-6480-DB41-AE13-711F8E76FF0E}"/>
              </a:ext>
            </a:extLst>
          </p:cNvPr>
          <p:cNvSpPr txBox="1"/>
          <p:nvPr/>
        </p:nvSpPr>
        <p:spPr>
          <a:xfrm>
            <a:off x="4681808" y="130675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CA382-835B-8076-EACA-1289556612E1}"/>
              </a:ext>
            </a:extLst>
          </p:cNvPr>
          <p:cNvSpPr txBox="1"/>
          <p:nvPr/>
        </p:nvSpPr>
        <p:spPr>
          <a:xfrm>
            <a:off x="5614213" y="957897"/>
            <a:ext cx="301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(API continues next slide):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B2EFF0-A064-0A9F-7932-3B5F41290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" b="56669"/>
          <a:stretch/>
        </p:blipFill>
        <p:spPr>
          <a:xfrm>
            <a:off x="756764" y="1639384"/>
            <a:ext cx="6845300" cy="20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 API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058" y="906512"/>
            <a:ext cx="765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CompilationEngine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Generates the compiler’s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A3298-378E-8A42-AFCD-481281386B67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3F1B3-08F9-D64D-8236-7DF0139E7269}"/>
              </a:ext>
            </a:extLst>
          </p:cNvPr>
          <p:cNvSpPr txBox="1"/>
          <p:nvPr/>
        </p:nvSpPr>
        <p:spPr>
          <a:xfrm>
            <a:off x="5614213" y="957897"/>
            <a:ext cx="301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(API continues next slide):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C5AB14-6976-E918-4846-4C301396D32E}"/>
              </a:ext>
            </a:extLst>
          </p:cNvPr>
          <p:cNvSpPr txBox="1"/>
          <p:nvPr/>
        </p:nvSpPr>
        <p:spPr>
          <a:xfrm>
            <a:off x="800404" y="1299241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Routine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2E7AA5-7C9B-012D-EA4D-4AE87C94C508}"/>
              </a:ext>
            </a:extLst>
          </p:cNvPr>
          <p:cNvSpPr txBox="1"/>
          <p:nvPr/>
        </p:nvSpPr>
        <p:spPr>
          <a:xfrm>
            <a:off x="2733977" y="130675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Arguments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A3896D-17C7-4ADA-62B9-8B0299C7F6F6}"/>
              </a:ext>
            </a:extLst>
          </p:cNvPr>
          <p:cNvSpPr txBox="1"/>
          <p:nvPr/>
        </p:nvSpPr>
        <p:spPr>
          <a:xfrm>
            <a:off x="3812539" y="130846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Returns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37934-CB36-49BE-5BF2-93A3655A84FD}"/>
              </a:ext>
            </a:extLst>
          </p:cNvPr>
          <p:cNvSpPr txBox="1"/>
          <p:nvPr/>
        </p:nvSpPr>
        <p:spPr>
          <a:xfrm>
            <a:off x="4681808" y="1306754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36EBE-4D78-73AC-2BD7-A2428F90122E}"/>
              </a:ext>
            </a:extLst>
          </p:cNvPr>
          <p:cNvSpPr txBox="1"/>
          <p:nvPr/>
        </p:nvSpPr>
        <p:spPr>
          <a:xfrm>
            <a:off x="756764" y="4641595"/>
            <a:ext cx="76693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Reminder</a:t>
            </a:r>
            <a:r>
              <a:rPr lang="en-US" dirty="0"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The following Jack grammar rules are handled directly, and have no corresponding </a:t>
            </a:r>
            <a:r>
              <a:rPr lang="en-US" sz="1200" dirty="0">
                <a:latin typeface="Consolas"/>
                <a:cs typeface="Consolas"/>
              </a:rPr>
              <a:t>compile</a:t>
            </a:r>
            <a:r>
              <a:rPr lang="en-US" sz="14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methods:</a:t>
            </a:r>
          </a:p>
          <a:p>
            <a:pPr>
              <a:spcBef>
                <a:spcPts val="600"/>
              </a:spcBef>
              <a:buSzPct val="60000"/>
            </a:pPr>
            <a:r>
              <a:rPr lang="en-US" sz="1400" i="1" dirty="0">
                <a:latin typeface="Times New Roman"/>
                <a:cs typeface="Times New Roman"/>
              </a:rPr>
              <a:t>type, className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subroutineName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variableName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statement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subroutineCall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B99B96-4671-B12F-AC3C-43D93D8DA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24"/>
          <a:stretch/>
        </p:blipFill>
        <p:spPr>
          <a:xfrm>
            <a:off x="756764" y="1632856"/>
            <a:ext cx="6845300" cy="28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Proposed implementation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10981" y="1525043"/>
            <a:ext cx="7034773" cy="2483469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Modules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JackTokenizer</a:t>
            </a:r>
            <a:r>
              <a:rPr lang="en-US" sz="1800" dirty="0">
                <a:ea typeface="宋体"/>
              </a:rPr>
              <a:t> : Handles the input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CompilationEngine</a:t>
            </a:r>
            <a:r>
              <a:rPr lang="en-US" sz="1800" dirty="0">
                <a:ea typeface="宋体"/>
              </a:rPr>
              <a:t>: Handles the parsing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JackAnalyzer</a:t>
            </a:r>
            <a:r>
              <a:rPr lang="en-US" sz="1800" dirty="0">
                <a:ea typeface="宋体"/>
              </a:rPr>
              <a:t>: Drives the translation process.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734EC-F281-D948-81A1-35B68713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15" y="1982179"/>
            <a:ext cx="676182" cy="379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09C0D-C692-2549-94DF-FC84518F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8" y="2418351"/>
            <a:ext cx="676182" cy="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37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JackAnalyzer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27061" y="1007244"/>
            <a:ext cx="816095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top-most / main module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Input: a single </a:t>
            </a:r>
            <a:r>
              <a:rPr lang="en-US" sz="1400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.jack</a:t>
            </a:r>
            <a:r>
              <a:rPr lang="en-US" sz="2000" dirty="0">
                <a:latin typeface="Times New Roman"/>
                <a:cs typeface="Times New Roman"/>
              </a:rPr>
              <a:t>, or a folder containing 0 or more such files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For each file:</a:t>
            </a:r>
          </a:p>
          <a:p>
            <a:pPr marL="800100" lvl="1" indent="-342900"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Creates a  </a:t>
            </a:r>
            <a:r>
              <a:rPr lang="en-US" sz="1400" dirty="0">
                <a:latin typeface="Consolas"/>
                <a:cs typeface="Consolas"/>
              </a:rPr>
              <a:t>JackTokenizer</a:t>
            </a:r>
            <a:r>
              <a:rPr lang="en-US" sz="2000" dirty="0">
                <a:latin typeface="Times New Roman"/>
                <a:cs typeface="Times New Roman"/>
              </a:rPr>
              <a:t>  from 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.jack</a:t>
            </a:r>
          </a:p>
          <a:p>
            <a:pPr marL="800100" lvl="1" indent="-342900"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Creates an output file named 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.xml</a:t>
            </a:r>
            <a:endParaRPr lang="en-US" sz="2000" dirty="0">
              <a:latin typeface="Times New Roman"/>
              <a:cs typeface="Times New Roman"/>
            </a:endParaRPr>
          </a:p>
          <a:p>
            <a:pPr marL="800100" lvl="1" indent="-342900"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en-US" sz="2000" dirty="0">
                <a:latin typeface="Times New Roman"/>
                <a:cs typeface="Times New Roman"/>
              </a:rPr>
              <a:t>Creates a </a:t>
            </a:r>
            <a:r>
              <a:rPr lang="en-US" sz="1400" dirty="0">
                <a:latin typeface="Consolas"/>
                <a:cs typeface="Consolas"/>
              </a:rPr>
              <a:t>CompilationEngine</a:t>
            </a:r>
            <a:r>
              <a:rPr lang="en-US" sz="2000" dirty="0">
                <a:latin typeface="Times New Roman"/>
                <a:cs typeface="Times New Roman"/>
              </a:rPr>
              <a:t>, and calls the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compileClass</a:t>
            </a:r>
            <a:r>
              <a:rPr lang="en-US" sz="2000" dirty="0">
                <a:latin typeface="Times New Roman"/>
                <a:cs typeface="Times New Roman"/>
              </a:rPr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20633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Analyzer: Proposed implementation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210981" y="1525043"/>
            <a:ext cx="7034773" cy="2483469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Modules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JackTokenizer</a:t>
            </a:r>
            <a:r>
              <a:rPr lang="en-US" sz="1800" dirty="0">
                <a:ea typeface="宋体"/>
              </a:rPr>
              <a:t> : Handles the input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CompilationEngine</a:t>
            </a:r>
            <a:r>
              <a:rPr lang="en-US" sz="1800" dirty="0">
                <a:ea typeface="宋体"/>
              </a:rPr>
              <a:t>: Handles the parsing</a:t>
            </a:r>
          </a:p>
          <a:p>
            <a:pPr>
              <a:spcBef>
                <a:spcPts val="1600"/>
              </a:spcBef>
            </a:pP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JackAnalyzer</a:t>
            </a:r>
            <a:r>
              <a:rPr lang="en-US" sz="1800" dirty="0">
                <a:ea typeface="宋体"/>
              </a:rPr>
              <a:t>: Drives the translation process.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734EC-F281-D948-81A1-35B68713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15" y="1982179"/>
            <a:ext cx="676182" cy="379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09C0D-C692-2549-94DF-FC84518F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8" y="2418351"/>
            <a:ext cx="676182" cy="379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44865-B94B-F742-BC2E-69E8BB85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37" y="2854523"/>
            <a:ext cx="676182" cy="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0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69452" y="1964828"/>
            <a:ext cx="1364433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30166" y="1105820"/>
            <a:ext cx="2975302" cy="787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58078" y="1535518"/>
            <a:ext cx="1867799" cy="65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75181" y="2508528"/>
            <a:ext cx="886244" cy="567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52720" y="924560"/>
            <a:ext cx="299720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5920" y="1452880"/>
            <a:ext cx="1503680" cy="98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31360" y="1981200"/>
            <a:ext cx="114808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28080" y="2479040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99941" y="4087618"/>
            <a:ext cx="1567258" cy="931422"/>
            <a:chOff x="2699941" y="4087618"/>
            <a:chExt cx="1567258" cy="931422"/>
          </a:xfrm>
        </p:grpSpPr>
        <p:sp>
          <p:nvSpPr>
            <p:cNvPr id="22" name="Down Arrow 21"/>
            <p:cNvSpPr/>
            <p:nvPr/>
          </p:nvSpPr>
          <p:spPr>
            <a:xfrm rot="10800000">
              <a:off x="2699941" y="4087618"/>
              <a:ext cx="1567258" cy="931422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87329" y="4415068"/>
              <a:ext cx="792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project 10</a:t>
              </a:r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87174" y="3591627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source language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161425" y="3567189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target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language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7E5A25-2EF6-884A-9316-12446518D6DD}"/>
              </a:ext>
            </a:extLst>
          </p:cNvPr>
          <p:cNvSpPr txBox="1">
            <a:spLocks/>
          </p:cNvSpPr>
          <p:nvPr/>
        </p:nvSpPr>
        <p:spPr>
          <a:xfrm>
            <a:off x="4386566" y="4349464"/>
            <a:ext cx="2288554" cy="483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ea typeface="宋体"/>
              </a:rPr>
              <a:t>In project 10 we “only” parse the source code, without generating VM code;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95EE15-9C07-114A-8B02-F20BCE9E64C4}"/>
              </a:ext>
            </a:extLst>
          </p:cNvPr>
          <p:cNvSpPr txBox="1">
            <a:spLocks/>
          </p:cNvSpPr>
          <p:nvPr/>
        </p:nvSpPr>
        <p:spPr>
          <a:xfrm>
            <a:off x="2020459" y="5481932"/>
            <a:ext cx="8415241" cy="120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How can we tell that the syntax analyzer operates correctly?</a:t>
            </a:r>
          </a:p>
        </p:txBody>
      </p:sp>
    </p:spTree>
    <p:extLst>
      <p:ext uri="{BB962C8B-B14F-4D97-AF65-F5344CB8AC3E}">
        <p14:creationId xmlns:p14="http://schemas.microsoft.com/office/powerpoint/2010/main" val="79637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79367" y="1514038"/>
            <a:ext cx="3560638" cy="302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Syntax analysis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Tokenizer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Parse trees</a:t>
            </a:r>
          </a:p>
          <a:p>
            <a:pPr marL="266700" lvl="1">
              <a:spcBef>
                <a:spcPts val="1200"/>
              </a:spcBef>
              <a:buSzPct val="100000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13018" y="1552711"/>
            <a:ext cx="4045432" cy="2541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6700" lvl="1"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Building a Jack analyzer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analyzer’s design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grammar</a:t>
            </a:r>
          </a:p>
          <a:p>
            <a:pPr marL="534988" lvl="1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The Jack analyzer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Overview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Proposed API</a:t>
            </a:r>
          </a:p>
          <a:p>
            <a:pPr marL="1009650" lvl="2" indent="-285750">
              <a:spcBef>
                <a:spcPts val="600"/>
              </a:spcBef>
              <a:buSzPct val="6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Project 10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040005" y="394178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Lecture plan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26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10: Building a Jack analyzer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4214" y="3524729"/>
            <a:ext cx="77946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Tools and resources: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Test programs and compare files: </a:t>
            </a:r>
            <a:r>
              <a:rPr lang="en-US" sz="1400" dirty="0">
                <a:latin typeface="Consolas"/>
                <a:cs typeface="Consolas"/>
              </a:rPr>
              <a:t>nand2tetris/projects/10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TextComparer:  </a:t>
            </a:r>
            <a:r>
              <a:rPr lang="en-US" sz="1400" dirty="0">
                <a:latin typeface="Consolas"/>
                <a:cs typeface="Consolas"/>
              </a:rPr>
              <a:t>nand2tetris/tools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XML file viewer: Use a web browser or a text editor</a:t>
            </a:r>
            <a:endParaRPr lang="en-US" dirty="0">
              <a:latin typeface="Consolas"/>
              <a:cs typeface="Consolas"/>
            </a:endParaRP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Programming language: Java, Python, ...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Reference: chapter 10 in </a:t>
            </a:r>
            <a:r>
              <a:rPr lang="en-US" i="1" dirty="0">
                <a:latin typeface="Times New Roman"/>
                <a:cs typeface="Times New Roman"/>
              </a:rPr>
              <a:t>The Elements of Computing Systems.</a:t>
            </a:r>
          </a:p>
          <a:p>
            <a:pPr marL="177800" indent="-177800">
              <a:spcBef>
                <a:spcPts val="1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88" y="1179018"/>
            <a:ext cx="7794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indent="-449263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Contract: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Implement a syntax analyzer for the Jack language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Test it by parsing the supplied test </a:t>
            </a:r>
            <a:r>
              <a:rPr lang="en-US" sz="1400" dirty="0">
                <a:latin typeface="Consolas"/>
                <a:cs typeface="Consolas"/>
              </a:rPr>
              <a:t>.jack</a:t>
            </a:r>
            <a:r>
              <a:rPr lang="en-US" dirty="0">
                <a:latin typeface="Times New Roman"/>
                <a:cs typeface="Times New Roman"/>
              </a:rPr>
              <a:t> class files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For each test </a:t>
            </a:r>
            <a:r>
              <a:rPr lang="en-US" sz="1400" dirty="0">
                <a:latin typeface="Consolas"/>
                <a:cs typeface="Consolas"/>
              </a:rPr>
              <a:t>.jack</a:t>
            </a:r>
            <a:r>
              <a:rPr lang="en-US" dirty="0">
                <a:latin typeface="Times New Roman"/>
                <a:cs typeface="Times New Roman"/>
              </a:rPr>
              <a:t> file, your analyzer should generate an </a:t>
            </a:r>
            <a:r>
              <a:rPr lang="en-US" sz="1400" dirty="0">
                <a:latin typeface="Consolas"/>
                <a:cs typeface="Consolas"/>
              </a:rPr>
              <a:t>.xml</a:t>
            </a:r>
            <a:r>
              <a:rPr lang="en-US" dirty="0">
                <a:latin typeface="Times New Roman"/>
                <a:cs typeface="Times New Roman"/>
              </a:rPr>
              <a:t> output file, identical to the supplied compare file.</a:t>
            </a:r>
          </a:p>
        </p:txBody>
      </p:sp>
    </p:spTree>
    <p:extLst>
      <p:ext uri="{BB962C8B-B14F-4D97-AF65-F5344CB8AC3E}">
        <p14:creationId xmlns:p14="http://schemas.microsoft.com/office/powerpoint/2010/main" val="16584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plan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188" y="1179018"/>
            <a:ext cx="77946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Build a Jack Tokenizer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Build a compilation engine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(a Jack analyzer that uses the Tokenizer’s services):</a:t>
            </a:r>
            <a:endParaRPr lang="en-US" sz="2000" dirty="0">
              <a:latin typeface="Times New Roman"/>
              <a:cs typeface="Times New Roman"/>
            </a:endParaRPr>
          </a:p>
          <a:p>
            <a:pPr marL="720725" lvl="1" indent="-263525">
              <a:spcBef>
                <a:spcPts val="1200"/>
              </a:spcBef>
              <a:buSzPct val="50000"/>
              <a:buFont typeface="Wingdings" charset="2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Basic version</a:t>
            </a:r>
          </a:p>
          <a:p>
            <a:pPr marL="720725" lvl="1" indent="-263525">
              <a:spcBef>
                <a:spcPts val="1200"/>
              </a:spcBef>
              <a:buSzPct val="50000"/>
              <a:buFont typeface="Wingdings" charset="2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Complete version.</a:t>
            </a:r>
          </a:p>
        </p:txBody>
      </p:sp>
    </p:spTree>
    <p:extLst>
      <p:ext uri="{BB962C8B-B14F-4D97-AF65-F5344CB8AC3E}">
        <p14:creationId xmlns:p14="http://schemas.microsoft.com/office/powerpoint/2010/main" val="1097713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8948" y="977811"/>
            <a:ext cx="2591144" cy="1656753"/>
            <a:chOff x="798948" y="977811"/>
            <a:chExt cx="2591144" cy="1656753"/>
          </a:xfrm>
        </p:grpSpPr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850764" y="1305608"/>
              <a:ext cx="2539328" cy="13289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if (x &lt; 0)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let sign = "negative";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798948" y="97781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TestClass.jack</a:t>
              </a:r>
              <a:endParaRPr lang="en-US" sz="1200" dirty="0">
                <a:latin typeface="Consolas"/>
                <a:cs typeface="Consola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19745" y="972766"/>
            <a:ext cx="6119320" cy="3897501"/>
            <a:chOff x="2119745" y="972766"/>
            <a:chExt cx="6119320" cy="3897501"/>
          </a:xfrm>
        </p:grpSpPr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4015490" y="1291037"/>
              <a:ext cx="4223575" cy="3579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36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&lt;tokens&gt;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if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&lt;identifier&gt;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x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&amp;lt; 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&lt;integerConstant&gt;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0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&lt;/integerConstant&gt;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)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let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&lt;identifier&gt;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sign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=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&lt;stringConstant&gt;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negative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&lt;/stringConstant&gt;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;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}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&lt;/tokens&gt;</a:t>
              </a: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2119745" y="1942861"/>
              <a:ext cx="1900086" cy="775672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cs typeface="+mn-cs"/>
                </a:rPr>
                <a:t>  TokenizerTest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005567" y="972766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TestClassT.xml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850764" y="5171152"/>
            <a:ext cx="7595994" cy="139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Implement the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JackTokenizer</a:t>
            </a:r>
            <a:r>
              <a:rPr lang="en-US" sz="2000" dirty="0"/>
              <a:t> API, and write a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TokenizerTest</a:t>
            </a:r>
            <a:r>
              <a:rPr lang="en-US" sz="2000" dirty="0"/>
              <a:t> program</a:t>
            </a:r>
          </a:p>
          <a:p>
            <a:r>
              <a:rPr lang="en-US" sz="2000" dirty="0"/>
              <a:t>Note: The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TokenizerTest</a:t>
            </a:r>
            <a:r>
              <a:rPr lang="en-US" sz="2000" dirty="0"/>
              <a:t> will not be used in the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JackAnalyzer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Its only purpose is unit-testing the tokenizer.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E6BF4A-7871-6E4B-B3DD-434B175791A9}"/>
              </a:ext>
            </a:extLst>
          </p:cNvPr>
          <p:cNvGrpSpPr/>
          <p:nvPr/>
        </p:nvGrpSpPr>
        <p:grpSpPr>
          <a:xfrm>
            <a:off x="1078114" y="3034524"/>
            <a:ext cx="2869018" cy="1404047"/>
            <a:chOff x="1078114" y="3034524"/>
            <a:chExt cx="2869018" cy="1404047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6B7BCD33-338F-B849-A720-A075DF55D5F8}"/>
                </a:ext>
              </a:extLst>
            </p:cNvPr>
            <p:cNvSpPr/>
            <p:nvPr/>
          </p:nvSpPr>
          <p:spPr>
            <a:xfrm>
              <a:off x="1121358" y="3034524"/>
              <a:ext cx="2825774" cy="581046"/>
            </a:xfrm>
            <a:prstGeom prst="wedgeRoundRectCallout">
              <a:avLst>
                <a:gd name="adj1" fmla="val 60904"/>
                <a:gd name="adj2" fmla="val -2381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indent="-92075"/>
              <a:r>
                <a:rPr lang="en-US" sz="1400" dirty="0">
                  <a:solidFill>
                    <a:srgbClr val="000000"/>
                  </a:solidFill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string constants are outputted without the double-quotes</a:t>
              </a:r>
            </a:p>
          </p:txBody>
        </p: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86EBDDB5-6F68-6144-9392-FC6C2EF2AC8E}"/>
                </a:ext>
              </a:extLst>
            </p:cNvPr>
            <p:cNvSpPr/>
            <p:nvPr/>
          </p:nvSpPr>
          <p:spPr>
            <a:xfrm>
              <a:off x="1078114" y="3857525"/>
              <a:ext cx="2825774" cy="581046"/>
            </a:xfrm>
            <a:prstGeom prst="wedgeRoundRectCallout">
              <a:avLst>
                <a:gd name="adj1" fmla="val 60905"/>
                <a:gd name="adj2" fmla="val -302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indent="-92075"/>
              <a:r>
                <a:rPr lang="en-US" sz="1400" dirty="0">
                  <a:solidFill>
                    <a:srgbClr val="000000"/>
                  </a:solidFill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&lt;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&gt;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"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and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&amp;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are outputted as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&amp;lt;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&amp;gt;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&amp;quot;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and 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&amp;amp;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tokenizer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66511" y="4627922"/>
            <a:ext cx="8181131" cy="134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Implementation tips: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Use your implementation language services for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File processing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String processing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Tokenizing (if you want)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CC7BDF-5F36-5244-ADBD-325C8DFD8103}"/>
              </a:ext>
            </a:extLst>
          </p:cNvPr>
          <p:cNvGrpSpPr/>
          <p:nvPr/>
        </p:nvGrpSpPr>
        <p:grpSpPr>
          <a:xfrm>
            <a:off x="798948" y="977811"/>
            <a:ext cx="2591144" cy="1656753"/>
            <a:chOff x="798948" y="977811"/>
            <a:chExt cx="2591144" cy="1656753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AD95BF9A-EE4B-B446-A9D6-314401C90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764" y="1305608"/>
              <a:ext cx="2539328" cy="13289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if (x &lt; 0) 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   let sign = "negative";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A89A6AFB-3241-DE4A-B5F4-365C850AC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48" y="977811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TestClass.jack</a:t>
              </a:r>
              <a:endParaRPr lang="en-US" sz="1200" dirty="0">
                <a:latin typeface="Consolas"/>
                <a:cs typeface="Consola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1E1FDA-5BBB-B349-AC47-7952D16E83D7}"/>
              </a:ext>
            </a:extLst>
          </p:cNvPr>
          <p:cNvGrpSpPr/>
          <p:nvPr/>
        </p:nvGrpSpPr>
        <p:grpSpPr>
          <a:xfrm>
            <a:off x="2119745" y="972766"/>
            <a:ext cx="6119320" cy="3897501"/>
            <a:chOff x="2119745" y="972766"/>
            <a:chExt cx="6119320" cy="3897501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4DA8CD86-2FD9-E848-A990-22CFAC760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5490" y="1291037"/>
              <a:ext cx="4223575" cy="3579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36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&lt;tokens&gt;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if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&lt;identifier&gt;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x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&amp;lt; 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&lt;integerConstant&gt;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0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&lt;/integerConstant&gt;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)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{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&lt;keyword&gt;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let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&lt;/keyword&gt;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&lt;identifier&gt;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sign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&lt;/identifier&gt;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=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&lt;stringConstant&gt;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negative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&lt;/stringConstant&gt;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;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   &lt;symbol&gt; </a:t>
              </a:r>
              <a:r>
                <a:rPr lang="en-US" sz="1200" b="1" dirty="0">
                  <a:latin typeface="Consolas"/>
                  <a:ea typeface="宋体"/>
                  <a:cs typeface="Consolas"/>
                </a:rPr>
                <a:t>}</a:t>
              </a:r>
              <a:r>
                <a:rPr lang="en-US" sz="1200" dirty="0">
                  <a:latin typeface="Consolas"/>
                  <a:ea typeface="宋体"/>
                  <a:cs typeface="Consolas"/>
                </a:rPr>
                <a:t> &lt;/symbol&gt;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  <a:cs typeface="Consolas"/>
                </a:rPr>
                <a:t>&lt;/tokens&gt;</a:t>
              </a:r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8C19D93E-A91D-5042-BF06-3666FF9B6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745" y="1942861"/>
              <a:ext cx="1900086" cy="775672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cs typeface="+mn-cs"/>
                </a:rPr>
                <a:t>  TokenizerTest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F44FC6-66B7-5B47-9CB5-9630F63A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567" y="972766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TestClassT.xml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5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 analyzer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7680" y="3007829"/>
            <a:ext cx="3129280" cy="280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/>
              <a:t>Implementation:</a:t>
            </a:r>
          </a:p>
          <a:p>
            <a:r>
              <a:rPr lang="en-US" sz="2000" dirty="0"/>
              <a:t>Build a basic </a:t>
            </a:r>
            <a:r>
              <a:rPr lang="en-US" sz="1400" dirty="0">
                <a:latin typeface="Consolas"/>
                <a:cs typeface="Consolas"/>
              </a:rPr>
              <a:t>CompilationEngine</a:t>
            </a:r>
            <a:r>
              <a:rPr lang="en-US" sz="2000" dirty="0"/>
              <a:t> that handles everything except expressions</a:t>
            </a:r>
          </a:p>
          <a:p>
            <a:r>
              <a:rPr lang="en-US" sz="2000" dirty="0"/>
              <a:t>Add the handling of expressions later</a:t>
            </a:r>
          </a:p>
          <a:p>
            <a:pPr>
              <a:buClr>
                <a:schemeClr val="bg1"/>
              </a:buClr>
            </a:pPr>
            <a:r>
              <a:rPr lang="en-US" sz="2000" dirty="0"/>
              <a:t>(we supply test files for unit-testing both stages).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8948" y="972766"/>
            <a:ext cx="7356191" cy="5587402"/>
            <a:chOff x="798948" y="972766"/>
            <a:chExt cx="7356191" cy="5587402"/>
          </a:xfrm>
        </p:grpSpPr>
        <p:grpSp>
          <p:nvGrpSpPr>
            <p:cNvPr id="3" name="Group 2"/>
            <p:cNvGrpSpPr/>
            <p:nvPr/>
          </p:nvGrpSpPr>
          <p:grpSpPr>
            <a:xfrm>
              <a:off x="798948" y="977811"/>
              <a:ext cx="2421695" cy="1488812"/>
              <a:chOff x="798948" y="977811"/>
              <a:chExt cx="2421695" cy="1488812"/>
            </a:xfrm>
          </p:grpSpPr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850751" y="1322530"/>
                <a:ext cx="2109018" cy="114409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tIns="190800" rIns="0" bIns="1908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9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let x = x * (x + 1);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798948" y="977811"/>
                <a:ext cx="2421695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TestClass.jack</a:t>
                </a:r>
                <a:endParaRPr lang="en-US" sz="12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424545" y="972766"/>
              <a:ext cx="5730594" cy="5587402"/>
              <a:chOff x="2424545" y="972766"/>
              <a:chExt cx="5730594" cy="558740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774655" y="972766"/>
                <a:ext cx="4380484" cy="5587402"/>
                <a:chOff x="3774655" y="972766"/>
                <a:chExt cx="4380484" cy="5587402"/>
              </a:xfrm>
            </p:grpSpPr>
            <p:sp>
              <p:nvSpPr>
                <p:cNvPr id="8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3826595" y="1312034"/>
                  <a:ext cx="4328544" cy="524813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80000" tIns="144000" rIns="0" bIns="140400" anchor="t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...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&lt;letStatement&gt;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&lt;keyword&gt;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let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&lt;/keyword&gt;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&lt;identifier&gt;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x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&lt;/identifier&gt;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= 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&lt;expression&gt;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&lt;term&gt;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&lt;identifier&gt;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x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&lt;/identifier&gt;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&lt;/term&gt;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*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&lt;term&gt;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(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&lt;expression&gt;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&lt;term&gt;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  &lt;identifier&gt;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x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&lt;/identifier&gt;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&lt;/term&gt;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*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&lt;term&gt;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  &lt;integerConstant&gt;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1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&lt;/integerConstant&gt;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  &lt;/term&gt;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&lt;/expression&gt;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)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  &lt;/term&gt;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&lt;/expression&gt;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 &lt;symbol&gt; </a:t>
                  </a:r>
                  <a:r>
                    <a:rPr lang="en-US" sz="1200" b="1" dirty="0">
                      <a:latin typeface="Consolas"/>
                      <a:ea typeface="宋体"/>
                      <a:cs typeface="Consolas"/>
                    </a:rPr>
                    <a:t>;</a:t>
                  </a:r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 &lt;/symbol&gt;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&lt;/letStatement&gt;</a:t>
                  </a:r>
                </a:p>
                <a:p>
                  <a:r>
                    <a:rPr lang="en-US" sz="1200" dirty="0">
                      <a:latin typeface="Consolas"/>
                      <a:ea typeface="宋体"/>
                      <a:cs typeface="Consolas"/>
                    </a:rPr>
                    <a:t>...</a:t>
                  </a:r>
                </a:p>
              </p:txBody>
            </p:sp>
            <p:sp>
              <p:nvSpPr>
                <p:cNvPr id="12" name="Rectangle 11"/>
                <p:cNvSpPr>
                  <a:spLocks noChangeArrowheads="1"/>
                </p:cNvSpPr>
                <p:nvPr/>
              </p:nvSpPr>
              <p:spPr bwMode="auto">
                <a:xfrm>
                  <a:off x="3774655" y="972766"/>
                  <a:ext cx="2421695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l">
                    <a:spcBef>
                      <a:spcPct val="60000"/>
                    </a:spcBef>
                    <a:spcAft>
                      <a:spcPct val="70000"/>
                    </a:spcAft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latin typeface="Consolas"/>
                      <a:cs typeface="Consolas"/>
                    </a:rPr>
                    <a:t>TestClass.xml</a:t>
                  </a:r>
                </a:p>
              </p:txBody>
            </p:sp>
          </p:grpSp>
          <p:sp>
            <p:nvSpPr>
              <p:cNvPr id="13" name="AutoShape 8"/>
              <p:cNvSpPr>
                <a:spLocks noChangeArrowheads="1"/>
              </p:cNvSpPr>
              <p:nvPr/>
            </p:nvSpPr>
            <p:spPr bwMode="auto">
              <a:xfrm>
                <a:off x="2424545" y="1942861"/>
                <a:ext cx="1595286" cy="775672"/>
              </a:xfrm>
              <a:prstGeom prst="rightArrow">
                <a:avLst>
                  <a:gd name="adj1" fmla="val 50000"/>
                  <a:gd name="adj2" fmla="val 52273"/>
                </a:avLst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cs typeface="+mn-cs"/>
                  </a:rPr>
                  <a:t>  JackAnalyzer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5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Sample test file</a:t>
            </a:r>
            <a:endParaRPr lang="en-US" sz="1050" dirty="0"/>
          </a:p>
        </p:txBody>
      </p:sp>
      <p:grpSp>
        <p:nvGrpSpPr>
          <p:cNvPr id="5" name="Group 4"/>
          <p:cNvGrpSpPr/>
          <p:nvPr/>
        </p:nvGrpSpPr>
        <p:grpSpPr>
          <a:xfrm>
            <a:off x="767458" y="889047"/>
            <a:ext cx="6392997" cy="4667690"/>
            <a:chOff x="767458" y="889047"/>
            <a:chExt cx="6392997" cy="4667690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767458" y="889047"/>
              <a:ext cx="293836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projects/10/Square/Square.jack</a:t>
              </a:r>
            </a:p>
          </p:txBody>
        </p:sp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>
              <a:off x="819265" y="1196574"/>
              <a:ext cx="6341190" cy="43601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onsolas"/>
                  <a:cs typeface="Consolas"/>
                </a:rPr>
                <a:t>class Square {</a:t>
              </a:r>
            </a:p>
            <a:p>
              <a:endParaRPr lang="en-US" sz="1200" dirty="0">
                <a:latin typeface="Consolas"/>
                <a:cs typeface="Consolas"/>
              </a:endParaRPr>
            </a:p>
            <a:p>
              <a:r>
                <a:rPr lang="en-US" sz="1200" dirty="0">
                  <a:latin typeface="Consolas"/>
                  <a:cs typeface="Consolas"/>
                </a:rPr>
                <a:t>   field int x, y;   // location on the screen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field int size;   // The size of the square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...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// Increments the square size by 2.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method void incSize()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if (</a:t>
              </a:r>
              <a:r>
                <a:rPr lang="en-US" sz="1200" b="1" dirty="0">
                  <a:latin typeface="Consolas"/>
                  <a:cs typeface="Consolas"/>
                </a:rPr>
                <a:t>((y + size) &lt; 254) &amp; ((x + size) &lt; 510)</a:t>
              </a:r>
              <a:r>
                <a:rPr lang="en-US" sz="1200" dirty="0">
                  <a:latin typeface="Consolas"/>
                  <a:cs typeface="Consolas"/>
                </a:rPr>
                <a:t>)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do erase();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let size = </a:t>
              </a:r>
              <a:r>
                <a:rPr lang="en-US" sz="1200" b="1" dirty="0">
                  <a:latin typeface="Consolas"/>
                  <a:cs typeface="Consolas"/>
                </a:rPr>
                <a:t>size + 2</a:t>
              </a:r>
              <a:r>
                <a:rPr lang="en-US" sz="1200" dirty="0">
                  <a:latin typeface="Consolas"/>
                  <a:cs typeface="Consolas"/>
                </a:rPr>
                <a:t>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do draw();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}      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return;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}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...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// Moves the square up by 2 pixels.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method void moveUp()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if (</a:t>
              </a:r>
              <a:r>
                <a:rPr lang="en-US" sz="1200" b="1" dirty="0">
                  <a:latin typeface="Consolas"/>
                  <a:cs typeface="Consolas"/>
                </a:rPr>
                <a:t>y &gt; 1</a:t>
              </a:r>
              <a:r>
                <a:rPr lang="en-US" sz="1200" dirty="0">
                  <a:latin typeface="Consolas"/>
                  <a:cs typeface="Consolas"/>
                </a:rPr>
                <a:t>) {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do Screen.setColor(false);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do Screen.drawRectangle(x, </a:t>
              </a:r>
              <a:r>
                <a:rPr lang="en-US" sz="1200" b="1" dirty="0">
                  <a:latin typeface="Consolas"/>
                  <a:cs typeface="Consolas"/>
                </a:rPr>
                <a:t>(y + size) - 1</a:t>
              </a:r>
              <a:r>
                <a:rPr lang="en-US" sz="1200" dirty="0">
                  <a:latin typeface="Consolas"/>
                  <a:cs typeface="Consolas"/>
                </a:rPr>
                <a:t>, </a:t>
              </a:r>
              <a:r>
                <a:rPr lang="en-US" sz="1200" b="1" dirty="0">
                  <a:latin typeface="Consolas"/>
                  <a:cs typeface="Consolas"/>
                </a:rPr>
                <a:t>x + size</a:t>
              </a:r>
              <a:r>
                <a:rPr lang="en-US" sz="1200" dirty="0">
                  <a:latin typeface="Consolas"/>
                  <a:cs typeface="Consolas"/>
                </a:rPr>
                <a:t>, </a:t>
              </a:r>
              <a:r>
                <a:rPr lang="en-US" sz="1200" b="1" dirty="0">
                  <a:latin typeface="Consolas"/>
                  <a:cs typeface="Consolas"/>
                </a:rPr>
                <a:t>y + size</a:t>
              </a:r>
              <a:r>
                <a:rPr lang="en-US" sz="1200" dirty="0">
                  <a:latin typeface="Consolas"/>
                  <a:cs typeface="Consolas"/>
                </a:rPr>
                <a:t>);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let </a:t>
              </a:r>
              <a:r>
                <a:rPr lang="en-US" sz="1200" b="1" dirty="0">
                  <a:latin typeface="Consolas"/>
                  <a:cs typeface="Consolas"/>
                </a:rPr>
                <a:t>y = y - 2</a:t>
              </a:r>
              <a:r>
                <a:rPr lang="en-US" sz="1200" dirty="0">
                  <a:latin typeface="Consolas"/>
                  <a:cs typeface="Consolas"/>
                </a:rPr>
                <a:t>;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        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test file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(expressions highlighted)</a:t>
            </a:r>
            <a:endParaRPr lang="en-US" sz="105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9265" y="1196574"/>
            <a:ext cx="6341190" cy="43601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nsolas"/>
                <a:cs typeface="Consolas"/>
              </a:rPr>
              <a:t>class Square {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   field int x, y;   // location on the screen</a:t>
            </a:r>
          </a:p>
          <a:p>
            <a:r>
              <a:rPr lang="en-US" sz="1200" dirty="0">
                <a:latin typeface="Consolas"/>
                <a:cs typeface="Consolas"/>
              </a:rPr>
              <a:t>   field int size;   // The size of the square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Increments the square size by 2.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incSize()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((y + size) &lt; 254) &amp; ((x + size) &lt; 510)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r>
              <a:rPr lang="en-US" sz="1200" dirty="0">
                <a:latin typeface="Consolas"/>
                <a:cs typeface="Consolas"/>
              </a:rPr>
              <a:t>         do erase();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size =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size + 2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do draw();</a:t>
            </a:r>
          </a:p>
          <a:p>
            <a:r>
              <a:rPr lang="en-US" sz="1200" dirty="0">
                <a:latin typeface="Consolas"/>
                <a:cs typeface="Consolas"/>
              </a:rPr>
              <a:t>      }      </a:t>
            </a:r>
          </a:p>
          <a:p>
            <a:r>
              <a:rPr lang="en-US" sz="1200" dirty="0">
                <a:latin typeface="Consolas"/>
                <a:cs typeface="Consolas"/>
              </a:rPr>
              <a:t>      return;</a:t>
            </a:r>
          </a:p>
          <a:p>
            <a:r>
              <a:rPr lang="en-US" sz="1200" dirty="0">
                <a:latin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Moves the square up by 2 pixels.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moveUp()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&gt; 1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Screen.setColor(false);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Screen.drawRectangle(x,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(y + size) - 1</a:t>
            </a:r>
            <a:r>
              <a:rPr lang="en-US" sz="1200" dirty="0">
                <a:latin typeface="Consolas"/>
                <a:cs typeface="Consolas"/>
              </a:rPr>
              <a:t>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x + size</a:t>
            </a:r>
            <a:r>
              <a:rPr lang="en-US" sz="1200" dirty="0">
                <a:latin typeface="Consolas"/>
                <a:cs typeface="Consolas"/>
              </a:rPr>
              <a:t>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+ size</a:t>
            </a:r>
            <a:r>
              <a:rPr lang="en-US" sz="1200" dirty="0">
                <a:latin typeface="Consolas"/>
                <a:cs typeface="Consolas"/>
              </a:rPr>
              <a:t>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= y - 2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...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67458" y="889047"/>
            <a:ext cx="293836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projects/10/Square/Square.jack</a:t>
            </a:r>
          </a:p>
        </p:txBody>
      </p:sp>
    </p:spTree>
    <p:extLst>
      <p:ext uri="{BB962C8B-B14F-4D97-AF65-F5344CB8AC3E}">
        <p14:creationId xmlns:p14="http://schemas.microsoft.com/office/powerpoint/2010/main" val="40390863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19265" y="1196574"/>
            <a:ext cx="6341190" cy="43601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nsolas"/>
                <a:cs typeface="Consolas"/>
              </a:rPr>
              <a:t>class Square {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   field int x, y;   // location on the screen</a:t>
            </a:r>
          </a:p>
          <a:p>
            <a:r>
              <a:rPr lang="en-US" sz="1200" dirty="0">
                <a:latin typeface="Consolas"/>
                <a:cs typeface="Consolas"/>
              </a:rPr>
              <a:t>   field int size;   // The size of the square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Increments the square size by 2.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incSize()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((y + size) &lt; 254) &amp; ((x + size) &lt; 510)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r>
              <a:rPr lang="en-US" sz="1200" dirty="0">
                <a:latin typeface="Consolas"/>
                <a:cs typeface="Consolas"/>
              </a:rPr>
              <a:t>         do erase();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size =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size + 2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do draw();</a:t>
            </a:r>
          </a:p>
          <a:p>
            <a:r>
              <a:rPr lang="en-US" sz="1200" dirty="0">
                <a:latin typeface="Consolas"/>
                <a:cs typeface="Consolas"/>
              </a:rPr>
              <a:t>      }      </a:t>
            </a:r>
          </a:p>
          <a:p>
            <a:r>
              <a:rPr lang="en-US" sz="1200" dirty="0">
                <a:latin typeface="Consolas"/>
                <a:cs typeface="Consolas"/>
              </a:rPr>
              <a:t>      return;</a:t>
            </a:r>
          </a:p>
          <a:p>
            <a:r>
              <a:rPr lang="en-US" sz="1200" dirty="0">
                <a:latin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Moves the square up by 2 pixels.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moveUp()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&gt; 1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Screen.setColor(false);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Screen.drawRectangle(x,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(y + size) - 1</a:t>
            </a:r>
            <a:r>
              <a:rPr lang="en-US" sz="1200" dirty="0">
                <a:latin typeface="Consolas"/>
                <a:cs typeface="Consolas"/>
              </a:rPr>
              <a:t>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x + size</a:t>
            </a:r>
            <a:r>
              <a:rPr lang="en-US" sz="1200" dirty="0">
                <a:latin typeface="Consolas"/>
                <a:cs typeface="Consolas"/>
              </a:rPr>
              <a:t>,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+ size</a:t>
            </a:r>
            <a:r>
              <a:rPr lang="en-US" sz="1200" dirty="0">
                <a:latin typeface="Consolas"/>
                <a:cs typeface="Consolas"/>
              </a:rPr>
              <a:t>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 = y - 2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test file </a:t>
            </a:r>
            <a:r>
              <a:rPr lang="en-US" sz="2000" dirty="0"/>
              <a:t>(expressionless version)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767458" y="889047"/>
            <a:ext cx="293836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projects/10/Square/Square.jack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319596" y="1230787"/>
            <a:ext cx="4334096" cy="43259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nsolas"/>
                <a:cs typeface="Consolas"/>
              </a:rPr>
              <a:t>class Square {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   field int x, y;   // location on the screen</a:t>
            </a:r>
          </a:p>
          <a:p>
            <a:r>
              <a:rPr lang="en-US" sz="1200" dirty="0">
                <a:latin typeface="Consolas"/>
                <a:cs typeface="Consolas"/>
              </a:rPr>
              <a:t>   field int size;   // The size of the square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Increments the square size by 2.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incSize()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x</a:t>
            </a:r>
            <a:r>
              <a:rPr lang="en-US" sz="1200" dirty="0">
                <a:latin typeface="Consolas"/>
                <a:cs typeface="Consolas"/>
              </a:rPr>
              <a:t>) {</a:t>
            </a:r>
          </a:p>
          <a:p>
            <a:r>
              <a:rPr lang="en-US" sz="1200" dirty="0">
                <a:latin typeface="Consolas"/>
                <a:cs typeface="Consolas"/>
              </a:rPr>
              <a:t>         do erase();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size =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size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do draw();</a:t>
            </a:r>
          </a:p>
          <a:p>
            <a:r>
              <a:rPr lang="en-US" sz="1200" dirty="0">
                <a:latin typeface="Consolas"/>
                <a:cs typeface="Consolas"/>
              </a:rPr>
              <a:t>      }</a:t>
            </a:r>
          </a:p>
          <a:p>
            <a:r>
              <a:rPr lang="en-US" sz="1200" dirty="0">
                <a:latin typeface="Consolas"/>
                <a:cs typeface="Consolas"/>
              </a:rPr>
              <a:t>      return;</a:t>
            </a:r>
          </a:p>
          <a:p>
            <a:r>
              <a:rPr lang="en-US" sz="1200" dirty="0">
                <a:latin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cs typeface="Consolas"/>
              </a:rPr>
              <a:t>   ...</a:t>
            </a:r>
          </a:p>
          <a:p>
            <a:r>
              <a:rPr lang="en-US" sz="1200" dirty="0">
                <a:latin typeface="Consolas"/>
                <a:cs typeface="Consolas"/>
              </a:rPr>
              <a:t>   // Moves the square up by 2 pixels.</a:t>
            </a:r>
          </a:p>
          <a:p>
            <a:r>
              <a:rPr lang="en-US" sz="1200" dirty="0">
                <a:latin typeface="Consolas"/>
                <a:cs typeface="Consolas"/>
              </a:rPr>
              <a:t>   method void moveUp() {</a:t>
            </a:r>
          </a:p>
          <a:p>
            <a:r>
              <a:rPr lang="en-US" sz="1200" dirty="0">
                <a:latin typeface="Consolas"/>
                <a:cs typeface="Consolas"/>
              </a:rPr>
              <a:t>      if 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y)</a:t>
            </a:r>
            <a:r>
              <a:rPr lang="en-US" sz="1200" dirty="0">
                <a:latin typeface="Consolas"/>
                <a:cs typeface="Consolas"/>
              </a:rPr>
              <a:t> {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Screen.setColor(false);</a:t>
            </a:r>
          </a:p>
          <a:p>
            <a:r>
              <a:rPr lang="en-US" sz="1200" dirty="0">
                <a:latin typeface="Consolas"/>
                <a:cs typeface="Consolas"/>
              </a:rPr>
              <a:t>         do Screen.drawRectangle(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x, y, x, y</a:t>
            </a:r>
            <a:r>
              <a:rPr lang="en-US" sz="1200" dirty="0">
                <a:latin typeface="Consolas"/>
                <a:cs typeface="Consolas"/>
              </a:rPr>
              <a:t>);</a:t>
            </a:r>
          </a:p>
          <a:p>
            <a:r>
              <a:rPr lang="en-US" sz="1200" dirty="0">
                <a:latin typeface="Consolas"/>
                <a:cs typeface="Consolas"/>
              </a:rPr>
              <a:t>         let y = </a:t>
            </a:r>
            <a:r>
              <a:rPr lang="en-US" sz="1200" b="1" dirty="0">
                <a:solidFill>
                  <a:srgbClr val="983C01"/>
                </a:solidFill>
                <a:latin typeface="Consolas"/>
                <a:cs typeface="Consolas"/>
              </a:rPr>
              <a:t>y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r>
              <a:rPr lang="en-US" sz="1200" dirty="0">
                <a:latin typeface="Consolas"/>
                <a:cs typeface="Consolas"/>
              </a:rPr>
              <a:t>         ...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492999" y="5530028"/>
            <a:ext cx="4331203" cy="914774"/>
          </a:xfrm>
          <a:prstGeom prst="wedgeRoundRectCallout">
            <a:avLst>
              <a:gd name="adj1" fmla="val -16731"/>
              <a:gd name="adj2" fmla="val -46635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tabLst>
                <a:tab pos="174625" algn="l"/>
              </a:tabLst>
            </a:pPr>
            <a:r>
              <a:rPr lang="en-US" u="sng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Purpose</a:t>
            </a:r>
            <a:r>
              <a:rPr lang="en-US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:  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Unit-test the analyzer's ability to parse everything except for expressions.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8069" y="5373191"/>
            <a:ext cx="2311527" cy="879794"/>
          </a:xfrm>
          <a:prstGeom prst="wedgeRoundRectCallout">
            <a:avLst>
              <a:gd name="adj1" fmla="val 86217"/>
              <a:gd name="adj2" fmla="val -776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expressionless code is meaningless, but is  grammatically valid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223038" y="898758"/>
            <a:ext cx="487112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projects/10/ExpressionLessSquare/Square.jack</a:t>
            </a:r>
          </a:p>
        </p:txBody>
      </p:sp>
    </p:spTree>
    <p:extLst>
      <p:ext uri="{BB962C8B-B14F-4D97-AF65-F5344CB8AC3E}">
        <p14:creationId xmlns:p14="http://schemas.microsoft.com/office/powerpoint/2010/main" val="26433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plan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188" y="1179018"/>
            <a:ext cx="77946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Build a Jack Tokenizer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Build a compilation engine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(a Jack analyzer that makes use of the Tokenizer’s services):</a:t>
            </a:r>
          </a:p>
          <a:p>
            <a:pPr marL="720725" lvl="1" indent="-263525">
              <a:spcBef>
                <a:spcPts val="1200"/>
              </a:spcBef>
              <a:buSzPct val="50000"/>
              <a:buFont typeface="Wingdings" charset="2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Basic version (handles everything except expressions)</a:t>
            </a:r>
          </a:p>
          <a:p>
            <a:pPr marL="720725" lvl="1" indent="-263525">
              <a:spcBef>
                <a:spcPts val="1200"/>
              </a:spcBef>
              <a:buSzPct val="50000"/>
              <a:buFont typeface="Wingdings" charset="2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Complete version (handles everything, including expressions)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812800" y="3108960"/>
            <a:ext cx="467360" cy="284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8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56123"/>
            <a:ext cx="7498835" cy="34986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28080" y="2479040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0800000">
            <a:off x="2699941" y="4087618"/>
            <a:ext cx="1567258" cy="93142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7329" y="4415068"/>
            <a:ext cx="7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project 10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020459" y="5481932"/>
            <a:ext cx="8415241" cy="120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ea typeface="宋体"/>
              </a:rPr>
              <a:t>How can we tell that the syntax analyzer operates correctly?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ea typeface="宋体"/>
              </a:rPr>
              <a:t>We’ll generate XML code, and use it to unit-test syntax analyzer.  </a:t>
            </a:r>
            <a:endParaRPr lang="en-US" sz="1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7174" y="3591627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source language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161425" y="3567189"/>
            <a:ext cx="103263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2700" indent="-12700" algn="ctr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target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language</a:t>
            </a:r>
          </a:p>
        </p:txBody>
      </p:sp>
      <p:sp>
        <p:nvSpPr>
          <p:cNvPr id="15" name="Down Arrow 14"/>
          <p:cNvSpPr/>
          <p:nvPr/>
        </p:nvSpPr>
        <p:spPr>
          <a:xfrm rot="10800000">
            <a:off x="7028101" y="1984498"/>
            <a:ext cx="439499" cy="55550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5E25E87-27F6-B44B-BAEB-14F4D13DE7E9}"/>
              </a:ext>
            </a:extLst>
          </p:cNvPr>
          <p:cNvSpPr txBox="1">
            <a:spLocks/>
          </p:cNvSpPr>
          <p:nvPr/>
        </p:nvSpPr>
        <p:spPr>
          <a:xfrm>
            <a:off x="4386566" y="4349464"/>
            <a:ext cx="2288554" cy="483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ea typeface="宋体"/>
              </a:rPr>
              <a:t>In project 10 we “only” parse the source code, without generating VM code;</a:t>
            </a:r>
          </a:p>
        </p:txBody>
      </p:sp>
    </p:spTree>
    <p:extLst>
      <p:ext uri="{BB962C8B-B14F-4D97-AF65-F5344CB8AC3E}">
        <p14:creationId xmlns:p14="http://schemas.microsoft.com/office/powerpoint/2010/main" val="34061938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expressions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rot="744862">
            <a:off x="5576034" y="3908657"/>
            <a:ext cx="282548" cy="93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Screen Shot 2016-03-18 at 4.5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2" y="991827"/>
            <a:ext cx="7169185" cy="243428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777176" y="907908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4060276" y="-2590925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305275" y="-461804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97537" y="999828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520163" y="75510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6EE85-CA30-D94A-845C-B8EAA1592566}"/>
              </a:ext>
            </a:extLst>
          </p:cNvPr>
          <p:cNvGrpSpPr/>
          <p:nvPr/>
        </p:nvGrpSpPr>
        <p:grpSpPr>
          <a:xfrm>
            <a:off x="777782" y="3498689"/>
            <a:ext cx="7145224" cy="2849337"/>
            <a:chOff x="777782" y="3498689"/>
            <a:chExt cx="7145224" cy="2849337"/>
          </a:xfrm>
        </p:grpSpPr>
        <p:sp>
          <p:nvSpPr>
            <p:cNvPr id="12" name="TextBox 11"/>
            <p:cNvSpPr txBox="1"/>
            <p:nvPr/>
          </p:nvSpPr>
          <p:spPr>
            <a:xfrm>
              <a:off x="777782" y="3498689"/>
              <a:ext cx="7145224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Implementation note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If the current token is a </a:t>
              </a:r>
              <a:r>
                <a:rPr lang="en-US" sz="1600" i="1" dirty="0">
                  <a:latin typeface="Times New Roman"/>
                  <a:cs typeface="Times New Roman"/>
                </a:rPr>
                <a:t>varName</a:t>
              </a:r>
              <a:r>
                <a:rPr lang="en-US" sz="1600" dirty="0">
                  <a:latin typeface="Times New Roman"/>
                  <a:cs typeface="Times New Roman"/>
                </a:rPr>
                <a:t> (some identifier),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it can be the first token in any one of these possibilities: 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8200" y="4501367"/>
              <a:ext cx="495098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400" dirty="0">
                  <a:latin typeface="Consolas"/>
                  <a:ea typeface="宋体"/>
                  <a:cs typeface="Consolas"/>
                </a:rPr>
                <a:t>foo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400" dirty="0">
                  <a:latin typeface="Consolas"/>
                  <a:ea typeface="宋体"/>
                  <a:cs typeface="Consolas"/>
                </a:rPr>
                <a:t>foo[</a:t>
              </a:r>
              <a:r>
                <a:rPr lang="en-US" sz="1600" i="1" dirty="0">
                  <a:latin typeface="Times New Roman"/>
                  <a:ea typeface="宋体"/>
                  <a:cs typeface="Times New Roman"/>
                </a:rPr>
                <a:t>expression</a:t>
              </a:r>
              <a:r>
                <a:rPr lang="en-US" sz="1400" dirty="0">
                  <a:latin typeface="Consolas"/>
                  <a:ea typeface="宋体"/>
                  <a:cs typeface="Consolas"/>
                </a:rPr>
                <a:t>]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400" dirty="0">
                  <a:latin typeface="Consolas"/>
                  <a:ea typeface="宋体"/>
                  <a:cs typeface="Consolas"/>
                </a:rPr>
                <a:t>foo.bar(</a:t>
              </a:r>
              <a:r>
                <a:rPr lang="en-US" sz="1600" i="1" dirty="0">
                  <a:latin typeface="Times New Roman"/>
                  <a:ea typeface="宋体"/>
                  <a:cs typeface="Times New Roman"/>
                </a:rPr>
                <a:t>expressionList</a:t>
              </a:r>
              <a:r>
                <a:rPr lang="en-US" sz="1400" i="1" dirty="0">
                  <a:latin typeface="Consolas"/>
                  <a:ea typeface="宋体"/>
                  <a:cs typeface="Consolas"/>
                </a:rPr>
                <a:t>)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400" dirty="0">
                  <a:latin typeface="Consolas"/>
                  <a:ea typeface="宋体"/>
                  <a:cs typeface="Consolas"/>
                </a:rPr>
                <a:t>Foo.bar(</a:t>
              </a:r>
              <a:r>
                <a:rPr lang="en-US" sz="1600" i="1" dirty="0">
                  <a:latin typeface="Times New Roman"/>
                  <a:ea typeface="宋体"/>
                  <a:cs typeface="Times New Roman"/>
                </a:rPr>
                <a:t>expressionList</a:t>
              </a:r>
              <a:r>
                <a:rPr lang="en-US" sz="1400" dirty="0">
                  <a:latin typeface="Consolas"/>
                  <a:ea typeface="宋体"/>
                  <a:cs typeface="Consolas"/>
                </a:rPr>
                <a:t>)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400" dirty="0">
                  <a:latin typeface="Consolas"/>
                  <a:ea typeface="宋体"/>
                  <a:cs typeface="Consolas"/>
                </a:rPr>
                <a:t>foo(</a:t>
              </a:r>
              <a:r>
                <a:rPr lang="en-US" sz="1600" i="1" dirty="0">
                  <a:latin typeface="Times New Roman"/>
                  <a:ea typeface="宋体"/>
                  <a:cs typeface="Times New Roman"/>
                </a:rPr>
                <a:t>expressionList</a:t>
              </a:r>
              <a:r>
                <a:rPr lang="en-US" sz="1400" dirty="0">
                  <a:latin typeface="Consolas"/>
                  <a:ea typeface="宋体"/>
                  <a:cs typeface="Consolas"/>
                </a:rPr>
                <a:t>)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4143137" y="4450687"/>
            <a:ext cx="3393736" cy="1224261"/>
          </a:xfrm>
          <a:prstGeom prst="wedgeRoundRectCallout">
            <a:avLst>
              <a:gd name="adj1" fmla="val -68286"/>
              <a:gd name="adj2" fmla="val 182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To resolve which possibility we’re in,</a:t>
            </a:r>
            <a:b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the syntax analyzer must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look ahead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:</a:t>
            </a:r>
          </a:p>
          <a:p>
            <a:pPr marL="180975" indent="-180975">
              <a:spcBef>
                <a:spcPts val="300"/>
              </a:spcBef>
              <a:buSzPct val="6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Save the current token, and</a:t>
            </a:r>
          </a:p>
          <a:p>
            <a:pPr marL="180975" indent="-180975">
              <a:spcBef>
                <a:spcPts val="300"/>
              </a:spcBef>
              <a:buSzPct val="6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Advance to get the next one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42997" y="5770384"/>
            <a:ext cx="4064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This is the only case in which the Jack grammar becomes LL(2) rather than LL(1).</a:t>
            </a:r>
          </a:p>
        </p:txBody>
      </p:sp>
    </p:spTree>
    <p:extLst>
      <p:ext uri="{BB962C8B-B14F-4D97-AF65-F5344CB8AC3E}">
        <p14:creationId xmlns:p14="http://schemas.microsoft.com/office/powerpoint/2010/main" val="6686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2" animBg="1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expressions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Screen Shot 2016-03-18 at 4.5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2" y="991827"/>
            <a:ext cx="7169185" cy="243428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777176" y="907908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4060276" y="-2590925"/>
            <a:ext cx="86688" cy="732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305275" y="-461804"/>
            <a:ext cx="110371" cy="7796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97537" y="999828"/>
            <a:ext cx="580245" cy="2540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6144" y="3878597"/>
            <a:ext cx="81220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 note 2</a:t>
            </a:r>
            <a:endParaRPr lang="en-US" sz="2000" u="sng" dirty="0">
              <a:solidFill>
                <a:srgbClr val="000000"/>
              </a:solidFill>
              <a:latin typeface="Times New Roman"/>
              <a:ea typeface="宋体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There is no 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compileSubroutineCall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 method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Times New Roman"/>
                <a:ea typeface="宋体"/>
                <a:cs typeface="Times New Roman"/>
              </a:rPr>
              <a:t>Rather, the subroutine call logic is handled in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宋体"/>
                <a:cs typeface="Consolas"/>
              </a:rPr>
              <a:t>compileTerm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(Makes the implementation simpler).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03332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886848"/>
            <a:ext cx="7498835" cy="34986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28080" y="2409765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5C903-8BC0-7B4B-B584-8AD12D010561}"/>
              </a:ext>
            </a:extLst>
          </p:cNvPr>
          <p:cNvGrpSpPr/>
          <p:nvPr/>
        </p:nvGrpSpPr>
        <p:grpSpPr>
          <a:xfrm>
            <a:off x="787174" y="1915224"/>
            <a:ext cx="7458580" cy="4610265"/>
            <a:chOff x="787174" y="1915224"/>
            <a:chExt cx="7458580" cy="4610265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787174" y="5106799"/>
              <a:ext cx="7458580" cy="14186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sz="2000" u="sng" dirty="0">
                  <a:ea typeface="宋体"/>
                </a:rPr>
                <a:t>Project 10:</a:t>
              </a:r>
              <a:r>
                <a:rPr lang="en-US" sz="2000" dirty="0">
                  <a:ea typeface="宋体"/>
                </a:rPr>
                <a:t> Generates XML code, for unit-testing the syntax analyzer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699941" y="1915224"/>
              <a:ext cx="4767659" cy="3034542"/>
              <a:chOff x="2699941" y="1915223"/>
              <a:chExt cx="4767659" cy="3034542"/>
            </a:xfrm>
          </p:grpSpPr>
          <p:sp>
            <p:nvSpPr>
              <p:cNvPr id="13" name="Down Arrow 12"/>
              <p:cNvSpPr/>
              <p:nvPr/>
            </p:nvSpPr>
            <p:spPr>
              <a:xfrm rot="10800000">
                <a:off x="7028101" y="1915223"/>
                <a:ext cx="439499" cy="555502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Down Arrow 13"/>
              <p:cNvSpPr/>
              <p:nvPr/>
            </p:nvSpPr>
            <p:spPr>
              <a:xfrm rot="10800000">
                <a:off x="2699941" y="4018343"/>
                <a:ext cx="1567258" cy="931422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087329" y="4345793"/>
                <a:ext cx="7924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project 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49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03332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886848"/>
            <a:ext cx="7498835" cy="34986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28080" y="2409765"/>
            <a:ext cx="87376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800000">
            <a:off x="7526864" y="3591623"/>
            <a:ext cx="439499" cy="55550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87174" y="5106799"/>
            <a:ext cx="7458580" cy="1418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ea typeface="宋体"/>
              </a:rPr>
              <a:t>Project 10:</a:t>
            </a:r>
            <a:r>
              <a:rPr lang="en-US" sz="2000" dirty="0">
                <a:ea typeface="宋体"/>
              </a:rPr>
              <a:t> Generates XML code, for unit-testing the syntax analyzer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>
                <a:ea typeface="宋体"/>
              </a:rPr>
              <a:t>Project 11:</a:t>
            </a:r>
            <a:r>
              <a:rPr lang="en-US" sz="2000" dirty="0">
                <a:ea typeface="宋体"/>
              </a:rPr>
              <a:t> We’ll replace the logic that generates passive XML code with logic that generates executable VM code.</a:t>
            </a:r>
            <a:endParaRPr lang="en-US" sz="2000" dirty="0"/>
          </a:p>
        </p:txBody>
      </p:sp>
      <p:sp>
        <p:nvSpPr>
          <p:cNvPr id="14" name="Down Arrow 13"/>
          <p:cNvSpPr/>
          <p:nvPr/>
        </p:nvSpPr>
        <p:spPr>
          <a:xfrm rot="10800000">
            <a:off x="2699941" y="4018343"/>
            <a:ext cx="1567258" cy="93142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87329" y="4345793"/>
            <a:ext cx="7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project 10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36591" y="4018343"/>
            <a:ext cx="1567258" cy="931422"/>
            <a:chOff x="4536591" y="4018343"/>
            <a:chExt cx="1567258" cy="931422"/>
          </a:xfrm>
        </p:grpSpPr>
        <p:sp>
          <p:nvSpPr>
            <p:cNvPr id="11" name="Down Arrow 10"/>
            <p:cNvSpPr/>
            <p:nvPr/>
          </p:nvSpPr>
          <p:spPr>
            <a:xfrm rot="10800000">
              <a:off x="4536591" y="4018343"/>
              <a:ext cx="1567258" cy="931422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2039" y="4345793"/>
              <a:ext cx="792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project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571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Perspective: Error Handling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276000"/>
            <a:ext cx="63246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The Jack analyzer does not handle errors</a:t>
            </a:r>
          </a:p>
          <a:p>
            <a:pPr>
              <a:spcBef>
                <a:spcPts val="600"/>
              </a:spcBef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999275"/>
            <a:ext cx="63246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Error handling</a:t>
            </a:r>
          </a:p>
          <a:p>
            <a:pPr marL="276225" lvl="1" indent="-2651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Detection</a:t>
            </a:r>
          </a:p>
          <a:p>
            <a:pPr marL="276225" lvl="1" indent="-2651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Handling</a:t>
            </a:r>
          </a:p>
          <a:p>
            <a:pPr marL="276225" lvl="1" indent="-2651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Reporting.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endParaRPr lang="en-US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48285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Perspective: Tools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036" y="1210964"/>
            <a:ext cx="7296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Parsing tools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Since the design of a syntax analyzer is informed by the language grammar, it can written automatically 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LEX / YACC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Many similar tools</a:t>
            </a:r>
          </a:p>
        </p:txBody>
      </p:sp>
    </p:spTree>
    <p:extLst>
      <p:ext uri="{BB962C8B-B14F-4D97-AF65-F5344CB8AC3E}">
        <p14:creationId xmlns:p14="http://schemas.microsoft.com/office/powerpoint/2010/main" val="780157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Perspective: Applications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873892"/>
            <a:ext cx="33595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u="sng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Parsing applications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Compilation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Computational linguistics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Natural language processing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Communications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Bioinformatics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Fintech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Blockchain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1429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770121"/>
          </a:xfrm>
        </p:spPr>
        <p:txBody>
          <a:bodyPr/>
          <a:lstStyle/>
          <a:p>
            <a:r>
              <a:rPr lang="en-US" dirty="0"/>
              <a:t>Compiler I: Parsing</a:t>
            </a:r>
          </a:p>
        </p:txBody>
      </p:sp>
    </p:spTree>
    <p:extLst>
      <p:ext uri="{BB962C8B-B14F-4D97-AF65-F5344CB8AC3E}">
        <p14:creationId xmlns:p14="http://schemas.microsoft.com/office/powerpoint/2010/main" val="138435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12650</TotalTime>
  <Words>9865</Words>
  <Application>Microsoft Macintosh PowerPoint</Application>
  <PresentationFormat>Widescreen</PresentationFormat>
  <Paragraphs>1766</Paragraphs>
  <Slides>97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Arial</vt:lpstr>
      <vt:lpstr>Avenir Medium</vt:lpstr>
      <vt:lpstr>Avenir Next Medium</vt:lpstr>
      <vt:lpstr>Calibri</vt:lpstr>
      <vt:lpstr>Consolas</vt:lpstr>
      <vt:lpstr>Times</vt:lpstr>
      <vt:lpstr>Times New Roman</vt:lpstr>
      <vt:lpstr>Wingdings</vt:lpstr>
      <vt:lpstr>Office Theme</vt:lpstr>
      <vt:lpstr>Clip</vt:lpstr>
      <vt:lpstr>PowerPoint Presentation</vt:lpstr>
      <vt:lpstr>Usage Notice</vt:lpstr>
      <vt:lpstr>Compilation (one-tier)</vt:lpstr>
      <vt:lpstr>Compilation (two-tier)</vt:lpstr>
      <vt:lpstr>Compiler development roadmap</vt:lpstr>
      <vt:lpstr>Compiler development roadmap</vt:lpstr>
      <vt:lpstr>Compiler development roadmap</vt:lpstr>
      <vt:lpstr>Compiler development roadmap</vt:lpstr>
      <vt:lpstr>Compiler development roadmap</vt:lpstr>
      <vt:lpstr>Compiler I / Syntax Analysis</vt:lpstr>
      <vt:lpstr>Lecture plan</vt:lpstr>
      <vt:lpstr>Tokenizing</vt:lpstr>
      <vt:lpstr>Tokenizing</vt:lpstr>
      <vt:lpstr>Tokenizing</vt:lpstr>
      <vt:lpstr>Jack lexicon</vt:lpstr>
      <vt:lpstr>Jack lexicon</vt:lpstr>
      <vt:lpstr>Jack tokenizer</vt:lpstr>
      <vt:lpstr>Jack tokenizer</vt:lpstr>
      <vt:lpstr>Jack tokenizer</vt:lpstr>
      <vt:lpstr>Jack tokenizer</vt:lpstr>
      <vt:lpstr>Compiler development roadmap</vt:lpstr>
      <vt:lpstr>Compiler development roadmap</vt:lpstr>
      <vt:lpstr>Lecture plan</vt:lpstr>
      <vt:lpstr>Grammar</vt:lpstr>
      <vt:lpstr>Grammar</vt:lpstr>
      <vt:lpstr>Grammar</vt:lpstr>
      <vt:lpstr>Grammar</vt:lpstr>
      <vt:lpstr>Grammar</vt:lpstr>
      <vt:lpstr>Grammar</vt:lpstr>
      <vt:lpstr>Grammar</vt:lpstr>
      <vt:lpstr>Grammar</vt:lpstr>
      <vt:lpstr>Grammar</vt:lpstr>
      <vt:lpstr>Lecture plan</vt:lpstr>
      <vt:lpstr>Parse tree</vt:lpstr>
      <vt:lpstr>Parse tree</vt:lpstr>
      <vt:lpstr>Parse tree</vt:lpstr>
      <vt:lpstr>Parse tree</vt:lpstr>
      <vt:lpstr>Lecture plan</vt:lpstr>
      <vt:lpstr>Syntax analyzer</vt:lpstr>
      <vt:lpstr>Syntax analyzer</vt:lpstr>
      <vt:lpstr>Syntax analyzer design</vt:lpstr>
      <vt:lpstr>Syntax analyzer design</vt:lpstr>
      <vt:lpstr>Syntax analyzer design</vt:lpstr>
      <vt:lpstr>Syntax analyzer design</vt:lpstr>
      <vt:lpstr>Syntax analyzer design</vt:lpstr>
      <vt:lpstr>Syntax analyzer design</vt:lpstr>
      <vt:lpstr>A bit of compilation theory</vt:lpstr>
      <vt:lpstr>The Jack grammar is LL(1)</vt:lpstr>
      <vt:lpstr>Lecture plan</vt:lpstr>
      <vt:lpstr>Grammar notation</vt:lpstr>
      <vt:lpstr>Jack grammar</vt:lpstr>
      <vt:lpstr>Jack grammar: lexical elements</vt:lpstr>
      <vt:lpstr>Jack grammar: lexical elements</vt:lpstr>
      <vt:lpstr>Jack grammar</vt:lpstr>
      <vt:lpstr>Jack grammar: program structure</vt:lpstr>
      <vt:lpstr>Jack grammar</vt:lpstr>
      <vt:lpstr>Jack grammar: statements</vt:lpstr>
      <vt:lpstr>Jack grammar</vt:lpstr>
      <vt:lpstr>Jack grammar: expressions</vt:lpstr>
      <vt:lpstr>Lecture plan</vt:lpstr>
      <vt:lpstr>Jack analyzer: usage</vt:lpstr>
      <vt:lpstr>Jack analyzer: usage</vt:lpstr>
      <vt:lpstr>Jack analyzer: handling tokens (terminals)</vt:lpstr>
      <vt:lpstr>Jack analyzer: handling rules (nonterminals)</vt:lpstr>
      <vt:lpstr>Jack analyzer: handling rules (nonterminals)</vt:lpstr>
      <vt:lpstr>Lecture plan</vt:lpstr>
      <vt:lpstr>Jack Analyzer: Proposed implementation</vt:lpstr>
      <vt:lpstr>JackTokenizer</vt:lpstr>
      <vt:lpstr>JackTokenizer</vt:lpstr>
      <vt:lpstr>JackTokenizer API</vt:lpstr>
      <vt:lpstr>JackTokenizer API</vt:lpstr>
      <vt:lpstr>Jack Analyzer: Proposed implementation</vt:lpstr>
      <vt:lpstr>CompilationEngine</vt:lpstr>
      <vt:lpstr>CompilationEngine API</vt:lpstr>
      <vt:lpstr>CompilationEngine API</vt:lpstr>
      <vt:lpstr>CompilationEngine API</vt:lpstr>
      <vt:lpstr>Jack Analyzer: Proposed implementation</vt:lpstr>
      <vt:lpstr>JackAnalyzer</vt:lpstr>
      <vt:lpstr>Jack Analyzer: Proposed implementation</vt:lpstr>
      <vt:lpstr>Lecture plan</vt:lpstr>
      <vt:lpstr>Project 10: Building a Jack analyzer</vt:lpstr>
      <vt:lpstr>Implementation plan</vt:lpstr>
      <vt:lpstr>Jack tokenizer</vt:lpstr>
      <vt:lpstr>Jack tokenizer</vt:lpstr>
      <vt:lpstr>Jack analyzer</vt:lpstr>
      <vt:lpstr>Sample test file</vt:lpstr>
      <vt:lpstr>Sample test file (expressions highlighted)</vt:lpstr>
      <vt:lpstr>Sample test file (expressionless version)</vt:lpstr>
      <vt:lpstr>Implementation plan</vt:lpstr>
      <vt:lpstr>Handling expressions</vt:lpstr>
      <vt:lpstr>Handling expressions</vt:lpstr>
      <vt:lpstr>Compiler development roadmap</vt:lpstr>
      <vt:lpstr>Compiler development roadmap</vt:lpstr>
      <vt:lpstr>Perspective: Error Handling</vt:lpstr>
      <vt:lpstr>Perspective: Tools</vt:lpstr>
      <vt:lpstr>Perspective: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604</cp:revision>
  <dcterms:created xsi:type="dcterms:W3CDTF">2014-04-29T07:30:19Z</dcterms:created>
  <dcterms:modified xsi:type="dcterms:W3CDTF">2022-10-18T23:02:08Z</dcterms:modified>
</cp:coreProperties>
</file>